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Default Extension="png" ContentType="image/png"/>
  <Override PartName="/ppt/slides/slide1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10058400" cy="10058400"/>
  <p:notesSz cx="10058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57482" y="635000"/>
            <a:ext cx="414343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2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00206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2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00206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2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2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62568" y="7075759"/>
            <a:ext cx="9520555" cy="334010"/>
          </a:xfrm>
          <a:custGeom>
            <a:avLst/>
            <a:gdLst/>
            <a:ahLst/>
            <a:cxnLst/>
            <a:rect l="l" t="t" r="r" b="b"/>
            <a:pathLst>
              <a:path w="9520555" h="334009">
                <a:moveTo>
                  <a:pt x="9520123" y="0"/>
                </a:moveTo>
                <a:lnTo>
                  <a:pt x="0" y="0"/>
                </a:lnTo>
                <a:lnTo>
                  <a:pt x="0" y="333640"/>
                </a:lnTo>
                <a:lnTo>
                  <a:pt x="9520123" y="333640"/>
                </a:lnTo>
                <a:lnTo>
                  <a:pt x="9520123" y="0"/>
                </a:lnTo>
                <a:close/>
              </a:path>
            </a:pathLst>
          </a:custGeom>
          <a:solidFill>
            <a:srgbClr val="8CADA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65853" y="358038"/>
            <a:ext cx="9520555" cy="7056755"/>
          </a:xfrm>
          <a:custGeom>
            <a:avLst/>
            <a:gdLst/>
            <a:ahLst/>
            <a:cxnLst/>
            <a:rect l="l" t="t" r="r" b="b"/>
            <a:pathLst>
              <a:path w="9520555" h="7056755">
                <a:moveTo>
                  <a:pt x="0" y="0"/>
                </a:moveTo>
                <a:lnTo>
                  <a:pt x="9520123" y="0"/>
                </a:lnTo>
                <a:lnTo>
                  <a:pt x="9520123" y="7056323"/>
                </a:lnTo>
                <a:lnTo>
                  <a:pt x="0" y="7056323"/>
                </a:lnTo>
                <a:lnTo>
                  <a:pt x="0" y="0"/>
                </a:lnTo>
                <a:close/>
              </a:path>
            </a:pathLst>
          </a:custGeom>
          <a:ln w="10265">
            <a:solidFill>
              <a:srgbClr val="7B98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5853" y="1566544"/>
            <a:ext cx="9520555" cy="0"/>
          </a:xfrm>
          <a:custGeom>
            <a:avLst/>
            <a:gdLst/>
            <a:ahLst/>
            <a:cxnLst/>
            <a:rect l="l" t="t" r="r" b="b"/>
            <a:pathLst>
              <a:path w="9520555" h="0">
                <a:moveTo>
                  <a:pt x="0" y="0"/>
                </a:moveTo>
                <a:lnTo>
                  <a:pt x="9520123" y="1"/>
                </a:lnTo>
              </a:path>
            </a:pathLst>
          </a:custGeom>
          <a:ln w="10265">
            <a:solidFill>
              <a:srgbClr val="7B98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700689" y="1220901"/>
            <a:ext cx="657225" cy="657225"/>
          </a:xfrm>
          <a:custGeom>
            <a:avLst/>
            <a:gdLst/>
            <a:ahLst/>
            <a:cxnLst/>
            <a:rect l="l" t="t" r="r" b="b"/>
            <a:pathLst>
              <a:path w="657225" h="657225">
                <a:moveTo>
                  <a:pt x="657009" y="328510"/>
                </a:moveTo>
                <a:lnTo>
                  <a:pt x="653453" y="279958"/>
                </a:lnTo>
                <a:lnTo>
                  <a:pt x="643102" y="233629"/>
                </a:lnTo>
                <a:lnTo>
                  <a:pt x="626478" y="190017"/>
                </a:lnTo>
                <a:lnTo>
                  <a:pt x="604088" y="149631"/>
                </a:lnTo>
                <a:lnTo>
                  <a:pt x="576440" y="112979"/>
                </a:lnTo>
                <a:lnTo>
                  <a:pt x="544029" y="80581"/>
                </a:lnTo>
                <a:lnTo>
                  <a:pt x="507377" y="52920"/>
                </a:lnTo>
                <a:lnTo>
                  <a:pt x="466991" y="30530"/>
                </a:lnTo>
                <a:lnTo>
                  <a:pt x="423379" y="13906"/>
                </a:lnTo>
                <a:lnTo>
                  <a:pt x="377050" y="3556"/>
                </a:lnTo>
                <a:lnTo>
                  <a:pt x="328510" y="0"/>
                </a:lnTo>
                <a:lnTo>
                  <a:pt x="279958" y="3556"/>
                </a:lnTo>
                <a:lnTo>
                  <a:pt x="233629" y="13906"/>
                </a:lnTo>
                <a:lnTo>
                  <a:pt x="190017" y="30530"/>
                </a:lnTo>
                <a:lnTo>
                  <a:pt x="149631" y="52920"/>
                </a:lnTo>
                <a:lnTo>
                  <a:pt x="112979" y="80581"/>
                </a:lnTo>
                <a:lnTo>
                  <a:pt x="80568" y="112979"/>
                </a:lnTo>
                <a:lnTo>
                  <a:pt x="52920" y="149631"/>
                </a:lnTo>
                <a:lnTo>
                  <a:pt x="30530" y="190017"/>
                </a:lnTo>
                <a:lnTo>
                  <a:pt x="13906" y="233629"/>
                </a:lnTo>
                <a:lnTo>
                  <a:pt x="3556" y="279958"/>
                </a:lnTo>
                <a:lnTo>
                  <a:pt x="0" y="328510"/>
                </a:lnTo>
                <a:lnTo>
                  <a:pt x="3556" y="377050"/>
                </a:lnTo>
                <a:lnTo>
                  <a:pt x="13906" y="423379"/>
                </a:lnTo>
                <a:lnTo>
                  <a:pt x="30530" y="466991"/>
                </a:lnTo>
                <a:lnTo>
                  <a:pt x="52920" y="507377"/>
                </a:lnTo>
                <a:lnTo>
                  <a:pt x="80568" y="544029"/>
                </a:lnTo>
                <a:lnTo>
                  <a:pt x="112979" y="576440"/>
                </a:lnTo>
                <a:lnTo>
                  <a:pt x="149631" y="604088"/>
                </a:lnTo>
                <a:lnTo>
                  <a:pt x="190017" y="626478"/>
                </a:lnTo>
                <a:lnTo>
                  <a:pt x="233629" y="643102"/>
                </a:lnTo>
                <a:lnTo>
                  <a:pt x="279958" y="653453"/>
                </a:lnTo>
                <a:lnTo>
                  <a:pt x="328510" y="657009"/>
                </a:lnTo>
                <a:lnTo>
                  <a:pt x="377050" y="653453"/>
                </a:lnTo>
                <a:lnTo>
                  <a:pt x="423379" y="643102"/>
                </a:lnTo>
                <a:lnTo>
                  <a:pt x="466991" y="626478"/>
                </a:lnTo>
                <a:lnTo>
                  <a:pt x="507377" y="604088"/>
                </a:lnTo>
                <a:lnTo>
                  <a:pt x="544029" y="576440"/>
                </a:lnTo>
                <a:lnTo>
                  <a:pt x="576440" y="544029"/>
                </a:lnTo>
                <a:lnTo>
                  <a:pt x="604088" y="507377"/>
                </a:lnTo>
                <a:lnTo>
                  <a:pt x="626478" y="466991"/>
                </a:lnTo>
                <a:lnTo>
                  <a:pt x="643102" y="423379"/>
                </a:lnTo>
                <a:lnTo>
                  <a:pt x="653453" y="377050"/>
                </a:lnTo>
                <a:lnTo>
                  <a:pt x="657009" y="3285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775189" y="1295411"/>
            <a:ext cx="508634" cy="508000"/>
          </a:xfrm>
          <a:custGeom>
            <a:avLst/>
            <a:gdLst/>
            <a:ahLst/>
            <a:cxnLst/>
            <a:rect l="l" t="t" r="r" b="b"/>
            <a:pathLst>
              <a:path w="508635" h="508000">
                <a:moveTo>
                  <a:pt x="252629" y="0"/>
                </a:moveTo>
                <a:lnTo>
                  <a:pt x="201510" y="6350"/>
                </a:lnTo>
                <a:lnTo>
                  <a:pt x="153899" y="21589"/>
                </a:lnTo>
                <a:lnTo>
                  <a:pt x="110882" y="44450"/>
                </a:lnTo>
                <a:lnTo>
                  <a:pt x="73472" y="76200"/>
                </a:lnTo>
                <a:lnTo>
                  <a:pt x="42655" y="114300"/>
                </a:lnTo>
                <a:lnTo>
                  <a:pt x="19446" y="157479"/>
                </a:lnTo>
                <a:lnTo>
                  <a:pt x="4883" y="204470"/>
                </a:lnTo>
                <a:lnTo>
                  <a:pt x="167" y="252729"/>
                </a:lnTo>
                <a:lnTo>
                  <a:pt x="111" y="254000"/>
                </a:lnTo>
                <a:lnTo>
                  <a:pt x="5433" y="307339"/>
                </a:lnTo>
                <a:lnTo>
                  <a:pt x="20490" y="354329"/>
                </a:lnTo>
                <a:lnTo>
                  <a:pt x="44128" y="397510"/>
                </a:lnTo>
                <a:lnTo>
                  <a:pt x="75318" y="435610"/>
                </a:lnTo>
                <a:lnTo>
                  <a:pt x="113063" y="466089"/>
                </a:lnTo>
                <a:lnTo>
                  <a:pt x="156371" y="488950"/>
                </a:lnTo>
                <a:lnTo>
                  <a:pt x="204198" y="504189"/>
                </a:lnTo>
                <a:lnTo>
                  <a:pt x="229453" y="508000"/>
                </a:lnTo>
                <a:lnTo>
                  <a:pt x="255390" y="508000"/>
                </a:lnTo>
                <a:lnTo>
                  <a:pt x="281316" y="506729"/>
                </a:lnTo>
                <a:lnTo>
                  <a:pt x="306509" y="502920"/>
                </a:lnTo>
                <a:lnTo>
                  <a:pt x="330823" y="496570"/>
                </a:lnTo>
                <a:lnTo>
                  <a:pt x="347464" y="490220"/>
                </a:lnTo>
                <a:lnTo>
                  <a:pt x="254469" y="490220"/>
                </a:lnTo>
                <a:lnTo>
                  <a:pt x="230374" y="488950"/>
                </a:lnTo>
                <a:lnTo>
                  <a:pt x="184332" y="480060"/>
                </a:lnTo>
                <a:lnTo>
                  <a:pt x="142006" y="462279"/>
                </a:lnTo>
                <a:lnTo>
                  <a:pt x="104362" y="436879"/>
                </a:lnTo>
                <a:lnTo>
                  <a:pt x="72348" y="405129"/>
                </a:lnTo>
                <a:lnTo>
                  <a:pt x="46899" y="367029"/>
                </a:lnTo>
                <a:lnTo>
                  <a:pt x="28962" y="325120"/>
                </a:lnTo>
                <a:lnTo>
                  <a:pt x="19490" y="279400"/>
                </a:lnTo>
                <a:lnTo>
                  <a:pt x="18293" y="256539"/>
                </a:lnTo>
                <a:lnTo>
                  <a:pt x="18350" y="252729"/>
                </a:lnTo>
                <a:lnTo>
                  <a:pt x="19212" y="234950"/>
                </a:lnTo>
                <a:lnTo>
                  <a:pt x="19335" y="232410"/>
                </a:lnTo>
                <a:lnTo>
                  <a:pt x="19396" y="231139"/>
                </a:lnTo>
                <a:lnTo>
                  <a:pt x="28693" y="185420"/>
                </a:lnTo>
                <a:lnTo>
                  <a:pt x="46476" y="142239"/>
                </a:lnTo>
                <a:lnTo>
                  <a:pt x="71793" y="105410"/>
                </a:lnTo>
                <a:lnTo>
                  <a:pt x="103690" y="72389"/>
                </a:lnTo>
                <a:lnTo>
                  <a:pt x="141227" y="46989"/>
                </a:lnTo>
                <a:lnTo>
                  <a:pt x="183469" y="29210"/>
                </a:lnTo>
                <a:lnTo>
                  <a:pt x="229457" y="20320"/>
                </a:lnTo>
                <a:lnTo>
                  <a:pt x="253550" y="19050"/>
                </a:lnTo>
                <a:lnTo>
                  <a:pt x="348303" y="19050"/>
                </a:lnTo>
                <a:lnTo>
                  <a:pt x="328231" y="11429"/>
                </a:lnTo>
                <a:lnTo>
                  <a:pt x="303822" y="5079"/>
                </a:lnTo>
                <a:lnTo>
                  <a:pt x="278566" y="1270"/>
                </a:lnTo>
                <a:lnTo>
                  <a:pt x="252629" y="0"/>
                </a:lnTo>
                <a:close/>
              </a:path>
              <a:path w="508635" h="508000">
                <a:moveTo>
                  <a:pt x="348303" y="19050"/>
                </a:moveTo>
                <a:lnTo>
                  <a:pt x="253550" y="19050"/>
                </a:lnTo>
                <a:lnTo>
                  <a:pt x="277646" y="20320"/>
                </a:lnTo>
                <a:lnTo>
                  <a:pt x="301068" y="24129"/>
                </a:lnTo>
                <a:lnTo>
                  <a:pt x="345376" y="36829"/>
                </a:lnTo>
                <a:lnTo>
                  <a:pt x="385481" y="58420"/>
                </a:lnTo>
                <a:lnTo>
                  <a:pt x="420427" y="87629"/>
                </a:lnTo>
                <a:lnTo>
                  <a:pt x="449276" y="121920"/>
                </a:lnTo>
                <a:lnTo>
                  <a:pt x="471087" y="162560"/>
                </a:lnTo>
                <a:lnTo>
                  <a:pt x="484912" y="207010"/>
                </a:lnTo>
                <a:lnTo>
                  <a:pt x="489726" y="252729"/>
                </a:lnTo>
                <a:lnTo>
                  <a:pt x="489670" y="256539"/>
                </a:lnTo>
                <a:lnTo>
                  <a:pt x="485095" y="302260"/>
                </a:lnTo>
                <a:lnTo>
                  <a:pt x="471436" y="345439"/>
                </a:lnTo>
                <a:lnTo>
                  <a:pt x="449766" y="386079"/>
                </a:lnTo>
                <a:lnTo>
                  <a:pt x="421043" y="421639"/>
                </a:lnTo>
                <a:lnTo>
                  <a:pt x="386208" y="449579"/>
                </a:lnTo>
                <a:lnTo>
                  <a:pt x="346200" y="471170"/>
                </a:lnTo>
                <a:lnTo>
                  <a:pt x="301964" y="485139"/>
                </a:lnTo>
                <a:lnTo>
                  <a:pt x="254469" y="490220"/>
                </a:lnTo>
                <a:lnTo>
                  <a:pt x="347464" y="490220"/>
                </a:lnTo>
                <a:lnTo>
                  <a:pt x="397137" y="464820"/>
                </a:lnTo>
                <a:lnTo>
                  <a:pt x="434548" y="433070"/>
                </a:lnTo>
                <a:lnTo>
                  <a:pt x="465364" y="394970"/>
                </a:lnTo>
                <a:lnTo>
                  <a:pt x="488575" y="351789"/>
                </a:lnTo>
                <a:lnTo>
                  <a:pt x="503137" y="304800"/>
                </a:lnTo>
                <a:lnTo>
                  <a:pt x="507853" y="256539"/>
                </a:lnTo>
                <a:lnTo>
                  <a:pt x="507964" y="254000"/>
                </a:lnTo>
                <a:lnTo>
                  <a:pt x="502587" y="201929"/>
                </a:lnTo>
                <a:lnTo>
                  <a:pt x="487530" y="154939"/>
                </a:lnTo>
                <a:lnTo>
                  <a:pt x="463891" y="111760"/>
                </a:lnTo>
                <a:lnTo>
                  <a:pt x="432701" y="73660"/>
                </a:lnTo>
                <a:lnTo>
                  <a:pt x="394957" y="43179"/>
                </a:lnTo>
                <a:lnTo>
                  <a:pt x="351649" y="20320"/>
                </a:lnTo>
                <a:lnTo>
                  <a:pt x="348303" y="19050"/>
                </a:lnTo>
                <a:close/>
              </a:path>
              <a:path w="508635" h="508000">
                <a:moveTo>
                  <a:pt x="254469" y="36829"/>
                </a:moveTo>
                <a:lnTo>
                  <a:pt x="210600" y="41910"/>
                </a:lnTo>
                <a:lnTo>
                  <a:pt x="169740" y="54610"/>
                </a:lnTo>
                <a:lnTo>
                  <a:pt x="132741" y="73660"/>
                </a:lnTo>
                <a:lnTo>
                  <a:pt x="100483" y="100329"/>
                </a:lnTo>
                <a:lnTo>
                  <a:pt x="73850" y="132079"/>
                </a:lnTo>
                <a:lnTo>
                  <a:pt x="53722" y="168910"/>
                </a:lnTo>
                <a:lnTo>
                  <a:pt x="40966" y="210820"/>
                </a:lnTo>
                <a:lnTo>
                  <a:pt x="36522" y="252729"/>
                </a:lnTo>
                <a:lnTo>
                  <a:pt x="36573" y="256539"/>
                </a:lnTo>
                <a:lnTo>
                  <a:pt x="40783" y="298450"/>
                </a:lnTo>
                <a:lnTo>
                  <a:pt x="53374" y="339089"/>
                </a:lnTo>
                <a:lnTo>
                  <a:pt x="73360" y="375920"/>
                </a:lnTo>
                <a:lnTo>
                  <a:pt x="99867" y="407670"/>
                </a:lnTo>
                <a:lnTo>
                  <a:pt x="132015" y="434339"/>
                </a:lnTo>
                <a:lnTo>
                  <a:pt x="168916" y="454660"/>
                </a:lnTo>
                <a:lnTo>
                  <a:pt x="209704" y="467360"/>
                </a:lnTo>
                <a:lnTo>
                  <a:pt x="253550" y="472439"/>
                </a:lnTo>
                <a:lnTo>
                  <a:pt x="275809" y="471170"/>
                </a:lnTo>
                <a:lnTo>
                  <a:pt x="297420" y="467360"/>
                </a:lnTo>
                <a:lnTo>
                  <a:pt x="318278" y="462279"/>
                </a:lnTo>
                <a:lnTo>
                  <a:pt x="338279" y="454660"/>
                </a:lnTo>
                <a:lnTo>
                  <a:pt x="340999" y="453389"/>
                </a:lnTo>
                <a:lnTo>
                  <a:pt x="232215" y="453389"/>
                </a:lnTo>
                <a:lnTo>
                  <a:pt x="212458" y="449579"/>
                </a:lnTo>
                <a:lnTo>
                  <a:pt x="175188" y="438150"/>
                </a:lnTo>
                <a:lnTo>
                  <a:pt x="141490" y="419100"/>
                </a:lnTo>
                <a:lnTo>
                  <a:pt x="99359" y="381000"/>
                </a:lnTo>
                <a:lnTo>
                  <a:pt x="78094" y="347979"/>
                </a:lnTo>
                <a:lnTo>
                  <a:pt x="63238" y="312420"/>
                </a:lnTo>
                <a:lnTo>
                  <a:pt x="55572" y="273050"/>
                </a:lnTo>
                <a:lnTo>
                  <a:pt x="54848" y="256539"/>
                </a:lnTo>
                <a:lnTo>
                  <a:pt x="54736" y="254000"/>
                </a:lnTo>
                <a:lnTo>
                  <a:pt x="59008" y="213360"/>
                </a:lnTo>
                <a:lnTo>
                  <a:pt x="70860" y="175260"/>
                </a:lnTo>
                <a:lnTo>
                  <a:pt x="101024" y="127000"/>
                </a:lnTo>
                <a:lnTo>
                  <a:pt x="128239" y="100329"/>
                </a:lnTo>
                <a:lnTo>
                  <a:pt x="160180" y="78739"/>
                </a:lnTo>
                <a:lnTo>
                  <a:pt x="196014" y="63500"/>
                </a:lnTo>
                <a:lnTo>
                  <a:pt x="234965" y="55879"/>
                </a:lnTo>
                <a:lnTo>
                  <a:pt x="341816" y="55879"/>
                </a:lnTo>
                <a:lnTo>
                  <a:pt x="339103" y="54610"/>
                </a:lnTo>
                <a:lnTo>
                  <a:pt x="319142" y="46989"/>
                </a:lnTo>
                <a:lnTo>
                  <a:pt x="298315" y="41910"/>
                </a:lnTo>
                <a:lnTo>
                  <a:pt x="276725" y="38100"/>
                </a:lnTo>
                <a:lnTo>
                  <a:pt x="254469" y="36829"/>
                </a:lnTo>
                <a:close/>
              </a:path>
              <a:path w="508635" h="508000">
                <a:moveTo>
                  <a:pt x="341816" y="55879"/>
                </a:moveTo>
                <a:lnTo>
                  <a:pt x="275804" y="55879"/>
                </a:lnTo>
                <a:lnTo>
                  <a:pt x="295562" y="59689"/>
                </a:lnTo>
                <a:lnTo>
                  <a:pt x="314598" y="64770"/>
                </a:lnTo>
                <a:lnTo>
                  <a:pt x="350173" y="80010"/>
                </a:lnTo>
                <a:lnTo>
                  <a:pt x="381798" y="101600"/>
                </a:lnTo>
                <a:lnTo>
                  <a:pt x="420044" y="144779"/>
                </a:lnTo>
                <a:lnTo>
                  <a:pt x="444781" y="196850"/>
                </a:lnTo>
                <a:lnTo>
                  <a:pt x="452447" y="234950"/>
                </a:lnTo>
                <a:lnTo>
                  <a:pt x="453181" y="252729"/>
                </a:lnTo>
                <a:lnTo>
                  <a:pt x="453234" y="254000"/>
                </a:lnTo>
                <a:lnTo>
                  <a:pt x="449012" y="295910"/>
                </a:lnTo>
                <a:lnTo>
                  <a:pt x="437159" y="334010"/>
                </a:lnTo>
                <a:lnTo>
                  <a:pt x="406995" y="382270"/>
                </a:lnTo>
                <a:lnTo>
                  <a:pt x="379780" y="408939"/>
                </a:lnTo>
                <a:lnTo>
                  <a:pt x="347840" y="430529"/>
                </a:lnTo>
                <a:lnTo>
                  <a:pt x="312005" y="445770"/>
                </a:lnTo>
                <a:lnTo>
                  <a:pt x="273055" y="453389"/>
                </a:lnTo>
                <a:lnTo>
                  <a:pt x="340999" y="453389"/>
                </a:lnTo>
                <a:lnTo>
                  <a:pt x="375278" y="435610"/>
                </a:lnTo>
                <a:lnTo>
                  <a:pt x="407536" y="408939"/>
                </a:lnTo>
                <a:lnTo>
                  <a:pt x="434169" y="377189"/>
                </a:lnTo>
                <a:lnTo>
                  <a:pt x="454298" y="339089"/>
                </a:lnTo>
                <a:lnTo>
                  <a:pt x="467053" y="298450"/>
                </a:lnTo>
                <a:lnTo>
                  <a:pt x="471497" y="256539"/>
                </a:lnTo>
                <a:lnTo>
                  <a:pt x="471446" y="252729"/>
                </a:lnTo>
                <a:lnTo>
                  <a:pt x="470608" y="234950"/>
                </a:lnTo>
                <a:lnTo>
                  <a:pt x="470489" y="232410"/>
                </a:lnTo>
                <a:lnTo>
                  <a:pt x="461919" y="190500"/>
                </a:lnTo>
                <a:lnTo>
                  <a:pt x="445523" y="151129"/>
                </a:lnTo>
                <a:lnTo>
                  <a:pt x="422167" y="116839"/>
                </a:lnTo>
                <a:lnTo>
                  <a:pt x="392728" y="87629"/>
                </a:lnTo>
                <a:lnTo>
                  <a:pt x="358094" y="63500"/>
                </a:lnTo>
                <a:lnTo>
                  <a:pt x="341816" y="55879"/>
                </a:lnTo>
                <a:close/>
              </a:path>
            </a:pathLst>
          </a:custGeom>
          <a:solidFill>
            <a:srgbClr val="7B98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64474" y="635000"/>
            <a:ext cx="752945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2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70229" y="2020824"/>
            <a:ext cx="8633460" cy="4708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00206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ohumanities.org/" TargetMode="Externa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60720" y="352905"/>
            <a:ext cx="9530715" cy="7066915"/>
            <a:chOff x="260720" y="352905"/>
            <a:chExt cx="9530715" cy="7066915"/>
          </a:xfrm>
        </p:grpSpPr>
        <p:sp>
          <p:nvSpPr>
            <p:cNvPr id="3" name="object 3" descr=""/>
            <p:cNvSpPr/>
            <p:nvPr/>
          </p:nvSpPr>
          <p:spPr>
            <a:xfrm>
              <a:off x="262568" y="7075759"/>
              <a:ext cx="9520555" cy="334010"/>
            </a:xfrm>
            <a:custGeom>
              <a:avLst/>
              <a:gdLst/>
              <a:ahLst/>
              <a:cxnLst/>
              <a:rect l="l" t="t" r="r" b="b"/>
              <a:pathLst>
                <a:path w="9520555" h="334009">
                  <a:moveTo>
                    <a:pt x="9520123" y="0"/>
                  </a:moveTo>
                  <a:lnTo>
                    <a:pt x="0" y="0"/>
                  </a:lnTo>
                  <a:lnTo>
                    <a:pt x="0" y="333640"/>
                  </a:lnTo>
                  <a:lnTo>
                    <a:pt x="9520123" y="333640"/>
                  </a:lnTo>
                  <a:lnTo>
                    <a:pt x="9520123" y="0"/>
                  </a:lnTo>
                  <a:close/>
                </a:path>
              </a:pathLst>
            </a:custGeom>
            <a:solidFill>
              <a:srgbClr val="8CADA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265853" y="358038"/>
              <a:ext cx="9520555" cy="7056755"/>
            </a:xfrm>
            <a:custGeom>
              <a:avLst/>
              <a:gdLst/>
              <a:ahLst/>
              <a:cxnLst/>
              <a:rect l="l" t="t" r="r" b="b"/>
              <a:pathLst>
                <a:path w="9520555" h="7056755">
                  <a:moveTo>
                    <a:pt x="0" y="0"/>
                  </a:moveTo>
                  <a:lnTo>
                    <a:pt x="9520123" y="0"/>
                  </a:lnTo>
                  <a:lnTo>
                    <a:pt x="9520123" y="7056323"/>
                  </a:lnTo>
                  <a:lnTo>
                    <a:pt x="0" y="7056323"/>
                  </a:lnTo>
                  <a:lnTo>
                    <a:pt x="0" y="0"/>
                  </a:lnTo>
                  <a:close/>
                </a:path>
              </a:pathLst>
            </a:custGeom>
            <a:ln w="10265">
              <a:solidFill>
                <a:srgbClr val="7B989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65853" y="1566544"/>
              <a:ext cx="9520555" cy="0"/>
            </a:xfrm>
            <a:custGeom>
              <a:avLst/>
              <a:gdLst/>
              <a:ahLst/>
              <a:cxnLst/>
              <a:rect l="l" t="t" r="r" b="b"/>
              <a:pathLst>
                <a:path w="9520555" h="0">
                  <a:moveTo>
                    <a:pt x="0" y="0"/>
                  </a:moveTo>
                  <a:lnTo>
                    <a:pt x="9520123" y="1"/>
                  </a:lnTo>
                </a:path>
              </a:pathLst>
            </a:custGeom>
            <a:ln w="10265">
              <a:solidFill>
                <a:srgbClr val="7B989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700689" y="1220901"/>
              <a:ext cx="657225" cy="657225"/>
            </a:xfrm>
            <a:custGeom>
              <a:avLst/>
              <a:gdLst/>
              <a:ahLst/>
              <a:cxnLst/>
              <a:rect l="l" t="t" r="r" b="b"/>
              <a:pathLst>
                <a:path w="657225" h="657225">
                  <a:moveTo>
                    <a:pt x="657009" y="328510"/>
                  </a:moveTo>
                  <a:lnTo>
                    <a:pt x="653453" y="279958"/>
                  </a:lnTo>
                  <a:lnTo>
                    <a:pt x="643102" y="233629"/>
                  </a:lnTo>
                  <a:lnTo>
                    <a:pt x="626478" y="190017"/>
                  </a:lnTo>
                  <a:lnTo>
                    <a:pt x="604088" y="149631"/>
                  </a:lnTo>
                  <a:lnTo>
                    <a:pt x="576440" y="112979"/>
                  </a:lnTo>
                  <a:lnTo>
                    <a:pt x="544029" y="80581"/>
                  </a:lnTo>
                  <a:lnTo>
                    <a:pt x="507377" y="52920"/>
                  </a:lnTo>
                  <a:lnTo>
                    <a:pt x="466991" y="30530"/>
                  </a:lnTo>
                  <a:lnTo>
                    <a:pt x="423379" y="13906"/>
                  </a:lnTo>
                  <a:lnTo>
                    <a:pt x="377050" y="3556"/>
                  </a:lnTo>
                  <a:lnTo>
                    <a:pt x="328510" y="0"/>
                  </a:lnTo>
                  <a:lnTo>
                    <a:pt x="279958" y="3556"/>
                  </a:lnTo>
                  <a:lnTo>
                    <a:pt x="233629" y="13906"/>
                  </a:lnTo>
                  <a:lnTo>
                    <a:pt x="190017" y="30530"/>
                  </a:lnTo>
                  <a:lnTo>
                    <a:pt x="149631" y="52920"/>
                  </a:lnTo>
                  <a:lnTo>
                    <a:pt x="112979" y="80581"/>
                  </a:lnTo>
                  <a:lnTo>
                    <a:pt x="80568" y="112979"/>
                  </a:lnTo>
                  <a:lnTo>
                    <a:pt x="52920" y="149631"/>
                  </a:lnTo>
                  <a:lnTo>
                    <a:pt x="30530" y="190017"/>
                  </a:lnTo>
                  <a:lnTo>
                    <a:pt x="13906" y="233629"/>
                  </a:lnTo>
                  <a:lnTo>
                    <a:pt x="3556" y="279958"/>
                  </a:lnTo>
                  <a:lnTo>
                    <a:pt x="0" y="328510"/>
                  </a:lnTo>
                  <a:lnTo>
                    <a:pt x="3556" y="377050"/>
                  </a:lnTo>
                  <a:lnTo>
                    <a:pt x="13906" y="423379"/>
                  </a:lnTo>
                  <a:lnTo>
                    <a:pt x="30530" y="466991"/>
                  </a:lnTo>
                  <a:lnTo>
                    <a:pt x="52920" y="507377"/>
                  </a:lnTo>
                  <a:lnTo>
                    <a:pt x="80568" y="544029"/>
                  </a:lnTo>
                  <a:lnTo>
                    <a:pt x="112979" y="576440"/>
                  </a:lnTo>
                  <a:lnTo>
                    <a:pt x="149631" y="604088"/>
                  </a:lnTo>
                  <a:lnTo>
                    <a:pt x="190017" y="626478"/>
                  </a:lnTo>
                  <a:lnTo>
                    <a:pt x="233629" y="643102"/>
                  </a:lnTo>
                  <a:lnTo>
                    <a:pt x="279958" y="653453"/>
                  </a:lnTo>
                  <a:lnTo>
                    <a:pt x="328510" y="657009"/>
                  </a:lnTo>
                  <a:lnTo>
                    <a:pt x="377050" y="653453"/>
                  </a:lnTo>
                  <a:lnTo>
                    <a:pt x="423379" y="643102"/>
                  </a:lnTo>
                  <a:lnTo>
                    <a:pt x="466991" y="626478"/>
                  </a:lnTo>
                  <a:lnTo>
                    <a:pt x="507377" y="604088"/>
                  </a:lnTo>
                  <a:lnTo>
                    <a:pt x="544029" y="576440"/>
                  </a:lnTo>
                  <a:lnTo>
                    <a:pt x="576440" y="544029"/>
                  </a:lnTo>
                  <a:lnTo>
                    <a:pt x="604088" y="507377"/>
                  </a:lnTo>
                  <a:lnTo>
                    <a:pt x="626478" y="466991"/>
                  </a:lnTo>
                  <a:lnTo>
                    <a:pt x="643102" y="423379"/>
                  </a:lnTo>
                  <a:lnTo>
                    <a:pt x="653453" y="377050"/>
                  </a:lnTo>
                  <a:lnTo>
                    <a:pt x="657009" y="3285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775189" y="1295411"/>
              <a:ext cx="508634" cy="508000"/>
            </a:xfrm>
            <a:custGeom>
              <a:avLst/>
              <a:gdLst/>
              <a:ahLst/>
              <a:cxnLst/>
              <a:rect l="l" t="t" r="r" b="b"/>
              <a:pathLst>
                <a:path w="508635" h="508000">
                  <a:moveTo>
                    <a:pt x="252629" y="0"/>
                  </a:moveTo>
                  <a:lnTo>
                    <a:pt x="201510" y="6350"/>
                  </a:lnTo>
                  <a:lnTo>
                    <a:pt x="153899" y="21589"/>
                  </a:lnTo>
                  <a:lnTo>
                    <a:pt x="110882" y="44450"/>
                  </a:lnTo>
                  <a:lnTo>
                    <a:pt x="73472" y="76200"/>
                  </a:lnTo>
                  <a:lnTo>
                    <a:pt x="42655" y="114300"/>
                  </a:lnTo>
                  <a:lnTo>
                    <a:pt x="19446" y="157479"/>
                  </a:lnTo>
                  <a:lnTo>
                    <a:pt x="4883" y="204470"/>
                  </a:lnTo>
                  <a:lnTo>
                    <a:pt x="167" y="252729"/>
                  </a:lnTo>
                  <a:lnTo>
                    <a:pt x="111" y="254000"/>
                  </a:lnTo>
                  <a:lnTo>
                    <a:pt x="5433" y="307339"/>
                  </a:lnTo>
                  <a:lnTo>
                    <a:pt x="20490" y="354329"/>
                  </a:lnTo>
                  <a:lnTo>
                    <a:pt x="44128" y="397510"/>
                  </a:lnTo>
                  <a:lnTo>
                    <a:pt x="75318" y="435610"/>
                  </a:lnTo>
                  <a:lnTo>
                    <a:pt x="113063" y="466089"/>
                  </a:lnTo>
                  <a:lnTo>
                    <a:pt x="156371" y="488950"/>
                  </a:lnTo>
                  <a:lnTo>
                    <a:pt x="204198" y="504189"/>
                  </a:lnTo>
                  <a:lnTo>
                    <a:pt x="229453" y="508000"/>
                  </a:lnTo>
                  <a:lnTo>
                    <a:pt x="255390" y="508000"/>
                  </a:lnTo>
                  <a:lnTo>
                    <a:pt x="281316" y="506729"/>
                  </a:lnTo>
                  <a:lnTo>
                    <a:pt x="306509" y="502920"/>
                  </a:lnTo>
                  <a:lnTo>
                    <a:pt x="330823" y="496570"/>
                  </a:lnTo>
                  <a:lnTo>
                    <a:pt x="347464" y="490220"/>
                  </a:lnTo>
                  <a:lnTo>
                    <a:pt x="254469" y="490220"/>
                  </a:lnTo>
                  <a:lnTo>
                    <a:pt x="230374" y="488950"/>
                  </a:lnTo>
                  <a:lnTo>
                    <a:pt x="184332" y="480060"/>
                  </a:lnTo>
                  <a:lnTo>
                    <a:pt x="142006" y="462279"/>
                  </a:lnTo>
                  <a:lnTo>
                    <a:pt x="104362" y="436879"/>
                  </a:lnTo>
                  <a:lnTo>
                    <a:pt x="72348" y="405129"/>
                  </a:lnTo>
                  <a:lnTo>
                    <a:pt x="46899" y="367029"/>
                  </a:lnTo>
                  <a:lnTo>
                    <a:pt x="28962" y="325120"/>
                  </a:lnTo>
                  <a:lnTo>
                    <a:pt x="19490" y="279400"/>
                  </a:lnTo>
                  <a:lnTo>
                    <a:pt x="18293" y="256539"/>
                  </a:lnTo>
                  <a:lnTo>
                    <a:pt x="18350" y="252729"/>
                  </a:lnTo>
                  <a:lnTo>
                    <a:pt x="19212" y="234950"/>
                  </a:lnTo>
                  <a:lnTo>
                    <a:pt x="19335" y="232410"/>
                  </a:lnTo>
                  <a:lnTo>
                    <a:pt x="19396" y="231139"/>
                  </a:lnTo>
                  <a:lnTo>
                    <a:pt x="28693" y="185420"/>
                  </a:lnTo>
                  <a:lnTo>
                    <a:pt x="46476" y="142239"/>
                  </a:lnTo>
                  <a:lnTo>
                    <a:pt x="71793" y="105410"/>
                  </a:lnTo>
                  <a:lnTo>
                    <a:pt x="103690" y="72389"/>
                  </a:lnTo>
                  <a:lnTo>
                    <a:pt x="141227" y="46989"/>
                  </a:lnTo>
                  <a:lnTo>
                    <a:pt x="183469" y="29210"/>
                  </a:lnTo>
                  <a:lnTo>
                    <a:pt x="229457" y="20320"/>
                  </a:lnTo>
                  <a:lnTo>
                    <a:pt x="253550" y="19050"/>
                  </a:lnTo>
                  <a:lnTo>
                    <a:pt x="348303" y="19050"/>
                  </a:lnTo>
                  <a:lnTo>
                    <a:pt x="328231" y="11429"/>
                  </a:lnTo>
                  <a:lnTo>
                    <a:pt x="303822" y="5079"/>
                  </a:lnTo>
                  <a:lnTo>
                    <a:pt x="278566" y="1270"/>
                  </a:lnTo>
                  <a:lnTo>
                    <a:pt x="252629" y="0"/>
                  </a:lnTo>
                  <a:close/>
                </a:path>
                <a:path w="508635" h="508000">
                  <a:moveTo>
                    <a:pt x="348303" y="19050"/>
                  </a:moveTo>
                  <a:lnTo>
                    <a:pt x="253550" y="19050"/>
                  </a:lnTo>
                  <a:lnTo>
                    <a:pt x="277646" y="20320"/>
                  </a:lnTo>
                  <a:lnTo>
                    <a:pt x="301068" y="24129"/>
                  </a:lnTo>
                  <a:lnTo>
                    <a:pt x="345376" y="36829"/>
                  </a:lnTo>
                  <a:lnTo>
                    <a:pt x="385481" y="58420"/>
                  </a:lnTo>
                  <a:lnTo>
                    <a:pt x="420427" y="87629"/>
                  </a:lnTo>
                  <a:lnTo>
                    <a:pt x="449276" y="121920"/>
                  </a:lnTo>
                  <a:lnTo>
                    <a:pt x="471087" y="162560"/>
                  </a:lnTo>
                  <a:lnTo>
                    <a:pt x="484912" y="207010"/>
                  </a:lnTo>
                  <a:lnTo>
                    <a:pt x="489726" y="252729"/>
                  </a:lnTo>
                  <a:lnTo>
                    <a:pt x="489670" y="256539"/>
                  </a:lnTo>
                  <a:lnTo>
                    <a:pt x="485095" y="302260"/>
                  </a:lnTo>
                  <a:lnTo>
                    <a:pt x="471436" y="345439"/>
                  </a:lnTo>
                  <a:lnTo>
                    <a:pt x="449766" y="386079"/>
                  </a:lnTo>
                  <a:lnTo>
                    <a:pt x="421043" y="421639"/>
                  </a:lnTo>
                  <a:lnTo>
                    <a:pt x="386208" y="449579"/>
                  </a:lnTo>
                  <a:lnTo>
                    <a:pt x="346200" y="471170"/>
                  </a:lnTo>
                  <a:lnTo>
                    <a:pt x="301964" y="485139"/>
                  </a:lnTo>
                  <a:lnTo>
                    <a:pt x="254469" y="490220"/>
                  </a:lnTo>
                  <a:lnTo>
                    <a:pt x="347464" y="490220"/>
                  </a:lnTo>
                  <a:lnTo>
                    <a:pt x="397137" y="464820"/>
                  </a:lnTo>
                  <a:lnTo>
                    <a:pt x="434548" y="433070"/>
                  </a:lnTo>
                  <a:lnTo>
                    <a:pt x="465364" y="394970"/>
                  </a:lnTo>
                  <a:lnTo>
                    <a:pt x="488575" y="351789"/>
                  </a:lnTo>
                  <a:lnTo>
                    <a:pt x="503137" y="304800"/>
                  </a:lnTo>
                  <a:lnTo>
                    <a:pt x="507853" y="256539"/>
                  </a:lnTo>
                  <a:lnTo>
                    <a:pt x="507964" y="254000"/>
                  </a:lnTo>
                  <a:lnTo>
                    <a:pt x="502587" y="201929"/>
                  </a:lnTo>
                  <a:lnTo>
                    <a:pt x="487530" y="154939"/>
                  </a:lnTo>
                  <a:lnTo>
                    <a:pt x="463891" y="111760"/>
                  </a:lnTo>
                  <a:lnTo>
                    <a:pt x="432701" y="73660"/>
                  </a:lnTo>
                  <a:lnTo>
                    <a:pt x="394957" y="43179"/>
                  </a:lnTo>
                  <a:lnTo>
                    <a:pt x="351649" y="20320"/>
                  </a:lnTo>
                  <a:lnTo>
                    <a:pt x="348303" y="19050"/>
                  </a:lnTo>
                  <a:close/>
                </a:path>
                <a:path w="508635" h="508000">
                  <a:moveTo>
                    <a:pt x="254469" y="36829"/>
                  </a:moveTo>
                  <a:lnTo>
                    <a:pt x="210600" y="41910"/>
                  </a:lnTo>
                  <a:lnTo>
                    <a:pt x="169740" y="54610"/>
                  </a:lnTo>
                  <a:lnTo>
                    <a:pt x="132741" y="73660"/>
                  </a:lnTo>
                  <a:lnTo>
                    <a:pt x="100483" y="100329"/>
                  </a:lnTo>
                  <a:lnTo>
                    <a:pt x="73850" y="132079"/>
                  </a:lnTo>
                  <a:lnTo>
                    <a:pt x="53722" y="168910"/>
                  </a:lnTo>
                  <a:lnTo>
                    <a:pt x="40966" y="210820"/>
                  </a:lnTo>
                  <a:lnTo>
                    <a:pt x="36522" y="252729"/>
                  </a:lnTo>
                  <a:lnTo>
                    <a:pt x="36573" y="256539"/>
                  </a:lnTo>
                  <a:lnTo>
                    <a:pt x="40783" y="298450"/>
                  </a:lnTo>
                  <a:lnTo>
                    <a:pt x="53374" y="339089"/>
                  </a:lnTo>
                  <a:lnTo>
                    <a:pt x="73360" y="375920"/>
                  </a:lnTo>
                  <a:lnTo>
                    <a:pt x="99867" y="407670"/>
                  </a:lnTo>
                  <a:lnTo>
                    <a:pt x="132015" y="434339"/>
                  </a:lnTo>
                  <a:lnTo>
                    <a:pt x="168916" y="454660"/>
                  </a:lnTo>
                  <a:lnTo>
                    <a:pt x="209704" y="467360"/>
                  </a:lnTo>
                  <a:lnTo>
                    <a:pt x="253550" y="472439"/>
                  </a:lnTo>
                  <a:lnTo>
                    <a:pt x="275809" y="471170"/>
                  </a:lnTo>
                  <a:lnTo>
                    <a:pt x="297420" y="467360"/>
                  </a:lnTo>
                  <a:lnTo>
                    <a:pt x="318278" y="462279"/>
                  </a:lnTo>
                  <a:lnTo>
                    <a:pt x="338279" y="454660"/>
                  </a:lnTo>
                  <a:lnTo>
                    <a:pt x="340999" y="453389"/>
                  </a:lnTo>
                  <a:lnTo>
                    <a:pt x="232215" y="453389"/>
                  </a:lnTo>
                  <a:lnTo>
                    <a:pt x="212458" y="449579"/>
                  </a:lnTo>
                  <a:lnTo>
                    <a:pt x="175188" y="438150"/>
                  </a:lnTo>
                  <a:lnTo>
                    <a:pt x="141490" y="419100"/>
                  </a:lnTo>
                  <a:lnTo>
                    <a:pt x="99359" y="381000"/>
                  </a:lnTo>
                  <a:lnTo>
                    <a:pt x="78094" y="347979"/>
                  </a:lnTo>
                  <a:lnTo>
                    <a:pt x="63238" y="312420"/>
                  </a:lnTo>
                  <a:lnTo>
                    <a:pt x="55572" y="273050"/>
                  </a:lnTo>
                  <a:lnTo>
                    <a:pt x="54848" y="256539"/>
                  </a:lnTo>
                  <a:lnTo>
                    <a:pt x="54736" y="254000"/>
                  </a:lnTo>
                  <a:lnTo>
                    <a:pt x="59008" y="213360"/>
                  </a:lnTo>
                  <a:lnTo>
                    <a:pt x="70860" y="175260"/>
                  </a:lnTo>
                  <a:lnTo>
                    <a:pt x="101024" y="127000"/>
                  </a:lnTo>
                  <a:lnTo>
                    <a:pt x="128239" y="100329"/>
                  </a:lnTo>
                  <a:lnTo>
                    <a:pt x="160180" y="78739"/>
                  </a:lnTo>
                  <a:lnTo>
                    <a:pt x="196014" y="63500"/>
                  </a:lnTo>
                  <a:lnTo>
                    <a:pt x="234965" y="55879"/>
                  </a:lnTo>
                  <a:lnTo>
                    <a:pt x="341816" y="55879"/>
                  </a:lnTo>
                  <a:lnTo>
                    <a:pt x="339103" y="54610"/>
                  </a:lnTo>
                  <a:lnTo>
                    <a:pt x="319142" y="46989"/>
                  </a:lnTo>
                  <a:lnTo>
                    <a:pt x="298315" y="41910"/>
                  </a:lnTo>
                  <a:lnTo>
                    <a:pt x="276725" y="38100"/>
                  </a:lnTo>
                  <a:lnTo>
                    <a:pt x="254469" y="36829"/>
                  </a:lnTo>
                  <a:close/>
                </a:path>
                <a:path w="508635" h="508000">
                  <a:moveTo>
                    <a:pt x="341816" y="55879"/>
                  </a:moveTo>
                  <a:lnTo>
                    <a:pt x="275804" y="55879"/>
                  </a:lnTo>
                  <a:lnTo>
                    <a:pt x="295562" y="59689"/>
                  </a:lnTo>
                  <a:lnTo>
                    <a:pt x="314598" y="64770"/>
                  </a:lnTo>
                  <a:lnTo>
                    <a:pt x="350173" y="80010"/>
                  </a:lnTo>
                  <a:lnTo>
                    <a:pt x="381798" y="101600"/>
                  </a:lnTo>
                  <a:lnTo>
                    <a:pt x="420044" y="144779"/>
                  </a:lnTo>
                  <a:lnTo>
                    <a:pt x="444781" y="196850"/>
                  </a:lnTo>
                  <a:lnTo>
                    <a:pt x="452447" y="234950"/>
                  </a:lnTo>
                  <a:lnTo>
                    <a:pt x="453181" y="252729"/>
                  </a:lnTo>
                  <a:lnTo>
                    <a:pt x="453234" y="254000"/>
                  </a:lnTo>
                  <a:lnTo>
                    <a:pt x="449012" y="295910"/>
                  </a:lnTo>
                  <a:lnTo>
                    <a:pt x="437159" y="334010"/>
                  </a:lnTo>
                  <a:lnTo>
                    <a:pt x="406995" y="382270"/>
                  </a:lnTo>
                  <a:lnTo>
                    <a:pt x="379780" y="408939"/>
                  </a:lnTo>
                  <a:lnTo>
                    <a:pt x="347840" y="430529"/>
                  </a:lnTo>
                  <a:lnTo>
                    <a:pt x="312005" y="445770"/>
                  </a:lnTo>
                  <a:lnTo>
                    <a:pt x="273055" y="453389"/>
                  </a:lnTo>
                  <a:lnTo>
                    <a:pt x="340999" y="453389"/>
                  </a:lnTo>
                  <a:lnTo>
                    <a:pt x="375278" y="435610"/>
                  </a:lnTo>
                  <a:lnTo>
                    <a:pt x="407536" y="408939"/>
                  </a:lnTo>
                  <a:lnTo>
                    <a:pt x="434169" y="377189"/>
                  </a:lnTo>
                  <a:lnTo>
                    <a:pt x="454298" y="339089"/>
                  </a:lnTo>
                  <a:lnTo>
                    <a:pt x="467053" y="298450"/>
                  </a:lnTo>
                  <a:lnTo>
                    <a:pt x="471497" y="256539"/>
                  </a:lnTo>
                  <a:lnTo>
                    <a:pt x="471446" y="252729"/>
                  </a:lnTo>
                  <a:lnTo>
                    <a:pt x="470608" y="234950"/>
                  </a:lnTo>
                  <a:lnTo>
                    <a:pt x="470489" y="232410"/>
                  </a:lnTo>
                  <a:lnTo>
                    <a:pt x="461919" y="190500"/>
                  </a:lnTo>
                  <a:lnTo>
                    <a:pt x="445523" y="151129"/>
                  </a:lnTo>
                  <a:lnTo>
                    <a:pt x="422167" y="116839"/>
                  </a:lnTo>
                  <a:lnTo>
                    <a:pt x="392728" y="87629"/>
                  </a:lnTo>
                  <a:lnTo>
                    <a:pt x="358094" y="63500"/>
                  </a:lnTo>
                  <a:lnTo>
                    <a:pt x="341816" y="55879"/>
                  </a:lnTo>
                  <a:close/>
                </a:path>
              </a:pathLst>
            </a:custGeom>
            <a:solidFill>
              <a:srgbClr val="7B989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47527" y="1833033"/>
              <a:ext cx="4845472" cy="4856497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7602854" y="1061085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0" y="0"/>
                  </a:moveTo>
                  <a:lnTo>
                    <a:pt x="6036" y="6036"/>
                  </a:lnTo>
                </a:path>
              </a:pathLst>
            </a:custGeom>
            <a:ln w="152399">
              <a:solidFill>
                <a:srgbClr val="FFEF6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64184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Inclusion</a:t>
            </a:r>
            <a:r>
              <a:rPr dirty="0" spc="-145"/>
              <a:t> </a:t>
            </a:r>
            <a:r>
              <a:rPr dirty="0"/>
              <a:t>of</a:t>
            </a:r>
            <a:r>
              <a:rPr dirty="0" spc="-120"/>
              <a:t> </a:t>
            </a:r>
            <a:r>
              <a:rPr dirty="0"/>
              <a:t>People</a:t>
            </a:r>
            <a:r>
              <a:rPr dirty="0" spc="-130"/>
              <a:t> </a:t>
            </a:r>
            <a:r>
              <a:rPr dirty="0"/>
              <a:t>with</a:t>
            </a:r>
            <a:r>
              <a:rPr dirty="0" spc="-130"/>
              <a:t> </a:t>
            </a:r>
            <a:r>
              <a:rPr dirty="0" spc="-10"/>
              <a:t>Disabilities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8329" y="2020824"/>
            <a:ext cx="8260080" cy="256794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307975" marR="694055" indent="-295910">
              <a:lnSpc>
                <a:spcPts val="3100"/>
              </a:lnSpc>
              <a:spcBef>
                <a:spcPts val="219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9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Grant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applicants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should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plan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to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accommodate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audience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members</a:t>
            </a:r>
            <a:r>
              <a:rPr dirty="0" sz="2600" spc="-8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with</a:t>
            </a:r>
            <a:r>
              <a:rPr dirty="0" sz="2600" spc="-9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disabilities.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35"/>
              </a:spcBef>
            </a:pPr>
            <a:endParaRPr sz="2600">
              <a:latin typeface="Times New Roman"/>
              <a:cs typeface="Times New Roman"/>
            </a:endParaRPr>
          </a:p>
          <a:p>
            <a:pPr marL="307975" marR="5080" indent="-295910">
              <a:lnSpc>
                <a:spcPct val="101200"/>
              </a:lnSpc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1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Accessibility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should</a:t>
            </a:r>
            <a:r>
              <a:rPr dirty="0" sz="2600" spc="-3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be</a:t>
            </a:r>
            <a:r>
              <a:rPr dirty="0" sz="2600" spc="-3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noted</a:t>
            </a:r>
            <a:r>
              <a:rPr dirty="0" sz="2600" spc="-3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in</a:t>
            </a:r>
            <a:r>
              <a:rPr dirty="0" sz="2600" spc="-3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event</a:t>
            </a:r>
            <a:r>
              <a:rPr dirty="0" sz="2600" spc="-3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35">
                <a:solidFill>
                  <a:srgbClr val="002060"/>
                </a:solidFill>
                <a:latin typeface="Times New Roman"/>
                <a:cs typeface="Times New Roman"/>
              </a:rPr>
              <a:t>publicity.</a:t>
            </a:r>
            <a:r>
              <a:rPr dirty="0" sz="2600" spc="-1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Any</a:t>
            </a:r>
            <a:r>
              <a:rPr dirty="0" sz="2600" spc="-3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costs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associated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with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expanding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the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accessibility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activity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are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allowable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as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expense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grant.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97840">
              <a:lnSpc>
                <a:spcPct val="100000"/>
              </a:lnSpc>
              <a:spcBef>
                <a:spcPts val="100"/>
              </a:spcBef>
            </a:pPr>
            <a:r>
              <a:rPr dirty="0"/>
              <a:t>MH</a:t>
            </a:r>
            <a:r>
              <a:rPr dirty="0" spc="-130"/>
              <a:t> </a:t>
            </a:r>
            <a:r>
              <a:rPr dirty="0"/>
              <a:t>grant</a:t>
            </a:r>
            <a:r>
              <a:rPr dirty="0" spc="-114"/>
              <a:t> </a:t>
            </a:r>
            <a:r>
              <a:rPr dirty="0"/>
              <a:t>funds</a:t>
            </a:r>
            <a:r>
              <a:rPr dirty="0" spc="-110"/>
              <a:t> </a:t>
            </a:r>
            <a:r>
              <a:rPr dirty="0"/>
              <a:t>CAN</a:t>
            </a:r>
            <a:r>
              <a:rPr dirty="0" spc="-135"/>
              <a:t> </a:t>
            </a:r>
            <a:r>
              <a:rPr dirty="0"/>
              <a:t>be</a:t>
            </a:r>
            <a:r>
              <a:rPr dirty="0" spc="-120"/>
              <a:t> </a:t>
            </a:r>
            <a:r>
              <a:rPr dirty="0"/>
              <a:t>used</a:t>
            </a:r>
            <a:r>
              <a:rPr dirty="0" spc="-120"/>
              <a:t> </a:t>
            </a:r>
            <a:r>
              <a:rPr dirty="0" spc="-20"/>
              <a:t>for…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46075" marR="5080" indent="-295910">
              <a:lnSpc>
                <a:spcPct val="100800"/>
              </a:lnSpc>
              <a:spcBef>
                <a:spcPts val="75"/>
              </a:spcBef>
            </a:pPr>
            <a:r>
              <a:rPr dirty="0" sz="1700" spc="430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700" spc="21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400" spc="-10"/>
              <a:t>Honoraria</a:t>
            </a:r>
            <a:r>
              <a:rPr dirty="0" sz="2400" spc="-70"/>
              <a:t> </a:t>
            </a:r>
            <a:r>
              <a:rPr dirty="0" sz="2400"/>
              <a:t>and</a:t>
            </a:r>
            <a:r>
              <a:rPr dirty="0" sz="2400" spc="-65"/>
              <a:t> </a:t>
            </a:r>
            <a:r>
              <a:rPr dirty="0" sz="2400"/>
              <a:t>travel</a:t>
            </a:r>
            <a:r>
              <a:rPr dirty="0" sz="2400" spc="-60"/>
              <a:t> </a:t>
            </a:r>
            <a:r>
              <a:rPr dirty="0" sz="2400"/>
              <a:t>for</a:t>
            </a:r>
            <a:r>
              <a:rPr dirty="0" sz="2400" spc="-55"/>
              <a:t> </a:t>
            </a:r>
            <a:r>
              <a:rPr dirty="0" sz="2400" spc="-10"/>
              <a:t>speakers,</a:t>
            </a:r>
            <a:r>
              <a:rPr dirty="0" sz="2400" spc="-60"/>
              <a:t> </a:t>
            </a:r>
            <a:r>
              <a:rPr dirty="0" sz="2400" spc="-10"/>
              <a:t>consulting</a:t>
            </a:r>
            <a:r>
              <a:rPr dirty="0" sz="2400" spc="-65"/>
              <a:t> </a:t>
            </a:r>
            <a:r>
              <a:rPr dirty="0" sz="2400" spc="-10"/>
              <a:t>scholars,</a:t>
            </a:r>
            <a:r>
              <a:rPr dirty="0" sz="2400" spc="-60"/>
              <a:t> </a:t>
            </a:r>
            <a:r>
              <a:rPr dirty="0" sz="2400"/>
              <a:t>and</a:t>
            </a:r>
            <a:r>
              <a:rPr dirty="0" sz="2400" spc="-65"/>
              <a:t> </a:t>
            </a:r>
            <a:r>
              <a:rPr dirty="0" sz="2400" spc="-10"/>
              <a:t>program presenters</a:t>
            </a:r>
            <a:endParaRPr sz="2400">
              <a:latin typeface="Lucida Sans"/>
              <a:cs typeface="Lucida Sans"/>
            </a:endParaRPr>
          </a:p>
          <a:p>
            <a:pPr marL="50800">
              <a:lnSpc>
                <a:spcPct val="100000"/>
              </a:lnSpc>
              <a:spcBef>
                <a:spcPts val="530"/>
              </a:spcBef>
            </a:pPr>
            <a:r>
              <a:rPr dirty="0" sz="1700" spc="430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700" spc="18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400" spc="-10"/>
              <a:t>Office</a:t>
            </a:r>
            <a:r>
              <a:rPr dirty="0" sz="2400" spc="-85"/>
              <a:t> </a:t>
            </a:r>
            <a:r>
              <a:rPr dirty="0" sz="2400"/>
              <a:t>supplies</a:t>
            </a:r>
            <a:r>
              <a:rPr dirty="0" sz="2400" spc="-85"/>
              <a:t> </a:t>
            </a:r>
            <a:r>
              <a:rPr dirty="0" sz="2400"/>
              <a:t>directly</a:t>
            </a:r>
            <a:r>
              <a:rPr dirty="0" sz="2400" spc="-85"/>
              <a:t> </a:t>
            </a:r>
            <a:r>
              <a:rPr dirty="0" sz="2400"/>
              <a:t>needed</a:t>
            </a:r>
            <a:r>
              <a:rPr dirty="0" sz="2400" spc="-85"/>
              <a:t> </a:t>
            </a:r>
            <a:r>
              <a:rPr dirty="0" sz="2400"/>
              <a:t>to</a:t>
            </a:r>
            <a:r>
              <a:rPr dirty="0" sz="2400" spc="-85"/>
              <a:t> </a:t>
            </a:r>
            <a:r>
              <a:rPr dirty="0" sz="2400"/>
              <a:t>support</a:t>
            </a:r>
            <a:r>
              <a:rPr dirty="0" sz="2400" spc="-80"/>
              <a:t> </a:t>
            </a:r>
            <a:r>
              <a:rPr dirty="0" sz="2400"/>
              <a:t>a</a:t>
            </a:r>
            <a:r>
              <a:rPr dirty="0" sz="2400" spc="-85"/>
              <a:t> </a:t>
            </a:r>
            <a:r>
              <a:rPr dirty="0" sz="2400"/>
              <a:t>funded</a:t>
            </a:r>
            <a:r>
              <a:rPr dirty="0" sz="2400" spc="-85"/>
              <a:t> </a:t>
            </a:r>
            <a:r>
              <a:rPr dirty="0" sz="2400" spc="-10"/>
              <a:t>activity</a:t>
            </a:r>
            <a:endParaRPr sz="2400">
              <a:latin typeface="Lucida Sans"/>
              <a:cs typeface="Lucida Sans"/>
            </a:endParaRPr>
          </a:p>
          <a:p>
            <a:pPr marL="50800">
              <a:lnSpc>
                <a:spcPct val="100000"/>
              </a:lnSpc>
              <a:spcBef>
                <a:spcPts val="500"/>
              </a:spcBef>
            </a:pPr>
            <a:r>
              <a:rPr dirty="0" sz="1700" spc="430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700" spc="19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400"/>
              <a:t>Facility</a:t>
            </a:r>
            <a:r>
              <a:rPr dirty="0" sz="2400" spc="-80"/>
              <a:t> </a:t>
            </a:r>
            <a:r>
              <a:rPr dirty="0" sz="2400"/>
              <a:t>and</a:t>
            </a:r>
            <a:r>
              <a:rPr dirty="0" sz="2400" spc="-75"/>
              <a:t> </a:t>
            </a:r>
            <a:r>
              <a:rPr dirty="0" sz="2400"/>
              <a:t>equipment</a:t>
            </a:r>
            <a:r>
              <a:rPr dirty="0" sz="2400" spc="-70"/>
              <a:t> </a:t>
            </a:r>
            <a:r>
              <a:rPr dirty="0" sz="2400" spc="-10"/>
              <a:t>rental</a:t>
            </a:r>
            <a:endParaRPr sz="2400">
              <a:latin typeface="Lucida Sans"/>
              <a:cs typeface="Lucida Sans"/>
            </a:endParaRPr>
          </a:p>
          <a:p>
            <a:pPr marL="50800">
              <a:lnSpc>
                <a:spcPct val="100000"/>
              </a:lnSpc>
              <a:spcBef>
                <a:spcPts val="625"/>
              </a:spcBef>
            </a:pPr>
            <a:r>
              <a:rPr dirty="0" sz="1700" spc="430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700" spc="21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400"/>
              <a:t>Publicity</a:t>
            </a:r>
            <a:r>
              <a:rPr dirty="0" sz="2400" spc="-65"/>
              <a:t> </a:t>
            </a:r>
            <a:r>
              <a:rPr dirty="0" sz="2400"/>
              <a:t>and</a:t>
            </a:r>
            <a:r>
              <a:rPr dirty="0" sz="2400" spc="-65"/>
              <a:t> </a:t>
            </a:r>
            <a:r>
              <a:rPr dirty="0" sz="2400" spc="-10"/>
              <a:t>promotional</a:t>
            </a:r>
            <a:r>
              <a:rPr dirty="0" sz="2400" spc="-55"/>
              <a:t> </a:t>
            </a:r>
            <a:r>
              <a:rPr dirty="0" sz="2400" spc="-10"/>
              <a:t>expenses</a:t>
            </a:r>
            <a:endParaRPr sz="2400">
              <a:latin typeface="Lucida Sans"/>
              <a:cs typeface="Lucida Sans"/>
            </a:endParaRPr>
          </a:p>
          <a:p>
            <a:pPr marL="50800">
              <a:lnSpc>
                <a:spcPct val="100000"/>
              </a:lnSpc>
              <a:spcBef>
                <a:spcPts val="530"/>
              </a:spcBef>
            </a:pPr>
            <a:r>
              <a:rPr dirty="0" sz="1700" spc="430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700" spc="18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400" spc="-10"/>
              <a:t>Communication</a:t>
            </a:r>
            <a:r>
              <a:rPr dirty="0" sz="2400" spc="-90"/>
              <a:t> </a:t>
            </a:r>
            <a:r>
              <a:rPr dirty="0" sz="2400" spc="-10"/>
              <a:t>expenses,</a:t>
            </a:r>
            <a:r>
              <a:rPr dirty="0" sz="2400" spc="-80"/>
              <a:t> </a:t>
            </a:r>
            <a:r>
              <a:rPr dirty="0" sz="2400"/>
              <a:t>including</a:t>
            </a:r>
            <a:r>
              <a:rPr dirty="0" sz="2400" spc="-90"/>
              <a:t> </a:t>
            </a:r>
            <a:r>
              <a:rPr dirty="0" sz="2400"/>
              <a:t>telephone</a:t>
            </a:r>
            <a:r>
              <a:rPr dirty="0" sz="2400" spc="-85"/>
              <a:t> </a:t>
            </a:r>
            <a:r>
              <a:rPr dirty="0" sz="2400"/>
              <a:t>and</a:t>
            </a:r>
            <a:r>
              <a:rPr dirty="0" sz="2400" spc="-90"/>
              <a:t> </a:t>
            </a:r>
            <a:r>
              <a:rPr dirty="0" sz="2400"/>
              <a:t>internet</a:t>
            </a:r>
            <a:r>
              <a:rPr dirty="0" sz="2400" spc="-80"/>
              <a:t> </a:t>
            </a:r>
            <a:r>
              <a:rPr dirty="0" sz="2400" spc="-10"/>
              <a:t>charges</a:t>
            </a:r>
            <a:endParaRPr sz="2400">
              <a:latin typeface="Lucida Sans"/>
              <a:cs typeface="Lucida Sans"/>
            </a:endParaRPr>
          </a:p>
          <a:p>
            <a:pPr marL="50800">
              <a:lnSpc>
                <a:spcPct val="100000"/>
              </a:lnSpc>
              <a:spcBef>
                <a:spcPts val="505"/>
              </a:spcBef>
            </a:pPr>
            <a:r>
              <a:rPr dirty="0" sz="1700" spc="430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700" spc="20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400" spc="-10"/>
              <a:t>Materials,</a:t>
            </a:r>
            <a:r>
              <a:rPr dirty="0" sz="2400" spc="-70"/>
              <a:t> </a:t>
            </a:r>
            <a:r>
              <a:rPr dirty="0" sz="2400"/>
              <a:t>labor</a:t>
            </a:r>
            <a:r>
              <a:rPr dirty="0" sz="2400" spc="-65"/>
              <a:t> </a:t>
            </a:r>
            <a:r>
              <a:rPr dirty="0" sz="2400"/>
              <a:t>and</a:t>
            </a:r>
            <a:r>
              <a:rPr dirty="0" sz="2400" spc="-75"/>
              <a:t> </a:t>
            </a:r>
            <a:r>
              <a:rPr dirty="0" sz="2400"/>
              <a:t>design</a:t>
            </a:r>
            <a:r>
              <a:rPr dirty="0" sz="2400" spc="-75"/>
              <a:t> </a:t>
            </a:r>
            <a:r>
              <a:rPr dirty="0" sz="2400"/>
              <a:t>fees</a:t>
            </a:r>
            <a:r>
              <a:rPr dirty="0" sz="2400" spc="-80"/>
              <a:t> </a:t>
            </a:r>
            <a:r>
              <a:rPr dirty="0" sz="2400"/>
              <a:t>for</a:t>
            </a:r>
            <a:r>
              <a:rPr dirty="0" sz="2400" spc="-65"/>
              <a:t> </a:t>
            </a:r>
            <a:r>
              <a:rPr dirty="0" sz="2400" spc="-10"/>
              <a:t>interpretive</a:t>
            </a:r>
            <a:r>
              <a:rPr dirty="0" sz="2400" spc="-75"/>
              <a:t> </a:t>
            </a:r>
            <a:r>
              <a:rPr dirty="0" sz="2400" spc="-10"/>
              <a:t>exhibits</a:t>
            </a:r>
            <a:endParaRPr sz="2400">
              <a:latin typeface="Lucida Sans"/>
              <a:cs typeface="Lucida Sans"/>
            </a:endParaRPr>
          </a:p>
          <a:p>
            <a:pPr marL="50800">
              <a:lnSpc>
                <a:spcPct val="100000"/>
              </a:lnSpc>
              <a:spcBef>
                <a:spcPts val="620"/>
              </a:spcBef>
            </a:pPr>
            <a:r>
              <a:rPr dirty="0" sz="1700" spc="430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700" spc="16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400" spc="-10"/>
              <a:t>Acquisition</a:t>
            </a:r>
            <a:r>
              <a:rPr dirty="0" sz="2400" spc="-60"/>
              <a:t> </a:t>
            </a:r>
            <a:r>
              <a:rPr dirty="0" sz="2400" spc="-20"/>
              <a:t>of</a:t>
            </a:r>
            <a:r>
              <a:rPr dirty="0" sz="2400" spc="-145"/>
              <a:t> </a:t>
            </a:r>
            <a:r>
              <a:rPr dirty="0" sz="2400" spc="-190"/>
              <a:t>AV</a:t>
            </a:r>
            <a:r>
              <a:rPr dirty="0" sz="2400" spc="-75"/>
              <a:t> </a:t>
            </a:r>
            <a:r>
              <a:rPr dirty="0" sz="2400"/>
              <a:t>equipment</a:t>
            </a:r>
            <a:r>
              <a:rPr dirty="0" sz="2400" spc="-50"/>
              <a:t> </a:t>
            </a:r>
            <a:r>
              <a:rPr dirty="0" sz="2400"/>
              <a:t>for</a:t>
            </a:r>
            <a:r>
              <a:rPr dirty="0" sz="2400" spc="-45"/>
              <a:t> </a:t>
            </a:r>
            <a:r>
              <a:rPr dirty="0" sz="2400" spc="-10"/>
              <a:t>interpretive</a:t>
            </a:r>
            <a:r>
              <a:rPr dirty="0" sz="2400" spc="-60"/>
              <a:t> </a:t>
            </a:r>
            <a:r>
              <a:rPr dirty="0" sz="2400" spc="-10"/>
              <a:t>exhibits</a:t>
            </a:r>
            <a:endParaRPr sz="2400">
              <a:latin typeface="Lucida Sans"/>
              <a:cs typeface="Lucida Sans"/>
            </a:endParaRPr>
          </a:p>
          <a:p>
            <a:pPr marL="50800">
              <a:lnSpc>
                <a:spcPct val="100000"/>
              </a:lnSpc>
              <a:spcBef>
                <a:spcPts val="530"/>
              </a:spcBef>
            </a:pPr>
            <a:r>
              <a:rPr dirty="0" sz="1700" spc="430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700" spc="17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400" spc="-10"/>
              <a:t>Administrative</a:t>
            </a:r>
            <a:r>
              <a:rPr dirty="0" sz="2400" spc="-95"/>
              <a:t> </a:t>
            </a:r>
            <a:r>
              <a:rPr dirty="0" sz="2400" spc="-10"/>
              <a:t>expenses</a:t>
            </a:r>
            <a:r>
              <a:rPr dirty="0" sz="2400" spc="-90"/>
              <a:t> </a:t>
            </a:r>
            <a:r>
              <a:rPr dirty="0" sz="2400"/>
              <a:t>(outside</a:t>
            </a:r>
            <a:r>
              <a:rPr dirty="0" sz="2400" spc="-90"/>
              <a:t> </a:t>
            </a:r>
            <a:r>
              <a:rPr dirty="0" sz="2400"/>
              <a:t>of</a:t>
            </a:r>
            <a:r>
              <a:rPr dirty="0" sz="2400" spc="-85"/>
              <a:t> </a:t>
            </a:r>
            <a:r>
              <a:rPr dirty="0" sz="2400"/>
              <a:t>regular</a:t>
            </a:r>
            <a:r>
              <a:rPr dirty="0" sz="2400" spc="-80"/>
              <a:t> </a:t>
            </a:r>
            <a:r>
              <a:rPr dirty="0" sz="2400"/>
              <a:t>staff</a:t>
            </a:r>
            <a:r>
              <a:rPr dirty="0" sz="2400" spc="-85"/>
              <a:t> </a:t>
            </a:r>
            <a:r>
              <a:rPr dirty="0" sz="2400" spc="-10"/>
              <a:t>salaries)</a:t>
            </a:r>
            <a:endParaRPr sz="2400">
              <a:latin typeface="Lucida Sans"/>
              <a:cs typeface="Lucida Sans"/>
            </a:endParaRPr>
          </a:p>
          <a:p>
            <a:pPr marL="50800">
              <a:lnSpc>
                <a:spcPct val="100000"/>
              </a:lnSpc>
              <a:spcBef>
                <a:spcPts val="530"/>
              </a:spcBef>
            </a:pPr>
            <a:r>
              <a:rPr dirty="0" sz="1700" spc="430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700" spc="28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400" spc="-25"/>
              <a:t>Accessibility-</a:t>
            </a:r>
            <a:r>
              <a:rPr dirty="0" sz="2400"/>
              <a:t>related</a:t>
            </a:r>
            <a:r>
              <a:rPr dirty="0" sz="2400" spc="-10"/>
              <a:t> expenses</a:t>
            </a:r>
            <a:endParaRPr sz="2400">
              <a:latin typeface="Lucida Sans"/>
              <a:cs typeface="Lucida Sans"/>
            </a:endParaRPr>
          </a:p>
          <a:p>
            <a:pPr marL="50800">
              <a:lnSpc>
                <a:spcPct val="100000"/>
              </a:lnSpc>
              <a:spcBef>
                <a:spcPts val="500"/>
              </a:spcBef>
            </a:pPr>
            <a:r>
              <a:rPr dirty="0" sz="1700" spc="430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700" spc="27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400" spc="-10"/>
              <a:t>Printing</a:t>
            </a:r>
            <a:endParaRPr sz="24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08329" y="1955291"/>
            <a:ext cx="8422005" cy="4606925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307975" marR="1017905" indent="-295910">
              <a:lnSpc>
                <a:spcPct val="76500"/>
              </a:lnSpc>
              <a:spcBef>
                <a:spcPts val="745"/>
              </a:spcBef>
            </a:pPr>
            <a:r>
              <a:rPr dirty="0" sz="1600" spc="40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600" spc="35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Programs</a:t>
            </a:r>
            <a:r>
              <a:rPr dirty="0" sz="23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3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projects</a:t>
            </a:r>
            <a:r>
              <a:rPr dirty="0" sz="23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that</a:t>
            </a:r>
            <a:r>
              <a:rPr dirty="0" sz="23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have</a:t>
            </a:r>
            <a:r>
              <a:rPr dirty="0" sz="23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no</a:t>
            </a:r>
            <a:r>
              <a:rPr dirty="0" sz="23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25">
                <a:solidFill>
                  <a:srgbClr val="002060"/>
                </a:solidFill>
                <a:latin typeface="Times New Roman"/>
                <a:cs typeface="Times New Roman"/>
              </a:rPr>
              <a:t>humanities-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related</a:t>
            </a:r>
            <a:r>
              <a:rPr dirty="0" sz="23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content, interpretation</a:t>
            </a:r>
            <a:r>
              <a:rPr dirty="0" sz="2300" spc="-8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discussion</a:t>
            </a: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ts val="2735"/>
              </a:lnSpc>
              <a:spcBef>
                <a:spcPts val="25"/>
              </a:spcBef>
            </a:pPr>
            <a:r>
              <a:rPr dirty="0" sz="1600" spc="40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600" spc="33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Programs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that</a:t>
            </a:r>
            <a:r>
              <a:rPr dirty="0" sz="23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advocate</a:t>
            </a:r>
            <a:r>
              <a:rPr dirty="0" sz="23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a</a:t>
            </a:r>
            <a:r>
              <a:rPr dirty="0" sz="23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particular</a:t>
            </a:r>
            <a:r>
              <a:rPr dirty="0" sz="23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religious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3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political</a:t>
            </a:r>
            <a:r>
              <a:rPr dirty="0" sz="23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point</a:t>
            </a:r>
            <a:r>
              <a:rPr dirty="0" sz="23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3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20">
                <a:solidFill>
                  <a:srgbClr val="002060"/>
                </a:solidFill>
                <a:latin typeface="Times New Roman"/>
                <a:cs typeface="Times New Roman"/>
              </a:rPr>
              <a:t>view</a:t>
            </a: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ts val="2700"/>
              </a:lnSpc>
            </a:pPr>
            <a:r>
              <a:rPr dirty="0" sz="1600" spc="40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600" spc="31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Individual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20">
                <a:solidFill>
                  <a:srgbClr val="002060"/>
                </a:solidFill>
                <a:latin typeface="Times New Roman"/>
                <a:cs typeface="Times New Roman"/>
              </a:rPr>
              <a:t>research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unrelated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to</a:t>
            </a:r>
            <a:r>
              <a:rPr dirty="0" sz="23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a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program</a:t>
            </a:r>
            <a:r>
              <a:rPr dirty="0" sz="23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being</a:t>
            </a:r>
            <a:r>
              <a:rPr dirty="0" sz="23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funded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by</a:t>
            </a:r>
            <a:r>
              <a:rPr dirty="0" sz="23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25">
                <a:solidFill>
                  <a:srgbClr val="002060"/>
                </a:solidFill>
                <a:latin typeface="Times New Roman"/>
                <a:cs typeface="Times New Roman"/>
              </a:rPr>
              <a:t>MHC</a:t>
            </a:r>
            <a:endParaRPr sz="2300">
              <a:latin typeface="Times New Roman"/>
              <a:cs typeface="Times New Roman"/>
            </a:endParaRPr>
          </a:p>
          <a:p>
            <a:pPr marL="307975" marR="68580" indent="-295910">
              <a:lnSpc>
                <a:spcPct val="80000"/>
              </a:lnSpc>
              <a:spcBef>
                <a:spcPts val="515"/>
              </a:spcBef>
            </a:pPr>
            <a:r>
              <a:rPr dirty="0" sz="1600" spc="40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600" spc="32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Capital</a:t>
            </a:r>
            <a:r>
              <a:rPr dirty="0" sz="23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20">
                <a:solidFill>
                  <a:srgbClr val="002060"/>
                </a:solidFill>
                <a:latin typeface="Times New Roman"/>
                <a:cs typeface="Times New Roman"/>
              </a:rPr>
              <a:t>improvements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such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as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construction,</a:t>
            </a:r>
            <a:r>
              <a:rPr dirty="0" sz="23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acquisition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equipment, artifact</a:t>
            </a:r>
            <a:r>
              <a:rPr dirty="0" sz="23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300" spc="-8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structural</a:t>
            </a:r>
            <a:r>
              <a:rPr dirty="0" sz="23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restoration</a:t>
            </a:r>
            <a:r>
              <a:rPr dirty="0" sz="2300" spc="-9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and/or</a:t>
            </a:r>
            <a:r>
              <a:rPr dirty="0" sz="2300" spc="-8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20">
                <a:solidFill>
                  <a:srgbClr val="002060"/>
                </a:solidFill>
                <a:latin typeface="Times New Roman"/>
                <a:cs typeface="Times New Roman"/>
              </a:rPr>
              <a:t>preservation</a:t>
            </a:r>
            <a:r>
              <a:rPr dirty="0" sz="2300" spc="-9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costs</a:t>
            </a:r>
            <a:r>
              <a:rPr dirty="0" sz="2300" spc="-9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that</a:t>
            </a:r>
            <a:r>
              <a:rPr dirty="0" sz="23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25">
                <a:solidFill>
                  <a:srgbClr val="002060"/>
                </a:solidFill>
                <a:latin typeface="Times New Roman"/>
                <a:cs typeface="Times New Roman"/>
              </a:rPr>
              <a:t>are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unrelated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to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an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interpretive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exhibit</a:t>
            </a:r>
            <a:endParaRPr sz="2300">
              <a:latin typeface="Times New Roman"/>
              <a:cs typeface="Times New Roman"/>
            </a:endParaRPr>
          </a:p>
          <a:p>
            <a:pPr marL="307975" marR="549275" indent="-295910">
              <a:lnSpc>
                <a:spcPts val="2210"/>
              </a:lnSpc>
              <a:spcBef>
                <a:spcPts val="459"/>
              </a:spcBef>
            </a:pPr>
            <a:r>
              <a:rPr dirty="0" sz="1600" spc="40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600" spc="32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300" spc="-20">
                <a:solidFill>
                  <a:srgbClr val="002060"/>
                </a:solidFill>
                <a:latin typeface="Times New Roman"/>
                <a:cs typeface="Times New Roman"/>
              </a:rPr>
              <a:t>Museum</a:t>
            </a:r>
            <a:r>
              <a:rPr dirty="0" sz="23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3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library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collection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acquisitions,</a:t>
            </a:r>
            <a:r>
              <a:rPr dirty="0" sz="23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except</a:t>
            </a:r>
            <a:r>
              <a:rPr dirty="0" sz="23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for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modest </a:t>
            </a:r>
            <a:r>
              <a:rPr dirty="0" sz="2300" spc="-20">
                <a:solidFill>
                  <a:srgbClr val="002060"/>
                </a:solidFill>
                <a:latin typeface="Times New Roman"/>
                <a:cs typeface="Times New Roman"/>
              </a:rPr>
              <a:t>expenditures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directly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related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to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an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interpretive</a:t>
            </a:r>
            <a:r>
              <a:rPr dirty="0" sz="23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program</a:t>
            </a:r>
            <a:r>
              <a:rPr dirty="0" sz="23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3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project</a:t>
            </a: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ts val="2705"/>
              </a:lnSpc>
            </a:pPr>
            <a:r>
              <a:rPr dirty="0" sz="1600" spc="40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600" spc="33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300" spc="-10">
                <a:solidFill>
                  <a:srgbClr val="FF0000"/>
                </a:solidFill>
                <a:latin typeface="Times New Roman"/>
                <a:cs typeface="Times New Roman"/>
              </a:rPr>
              <a:t>Salaries</a:t>
            </a:r>
            <a:r>
              <a:rPr dirty="0" sz="2300" spc="-6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dirty="0" sz="2300" spc="-6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FF0000"/>
                </a:solidFill>
                <a:latin typeface="Times New Roman"/>
                <a:cs typeface="Times New Roman"/>
              </a:rPr>
              <a:t>wages</a:t>
            </a:r>
            <a:r>
              <a:rPr dirty="0" sz="2300" spc="-6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FF0000"/>
                </a:solidFill>
                <a:latin typeface="Times New Roman"/>
                <a:cs typeface="Times New Roman"/>
              </a:rPr>
              <a:t>for</a:t>
            </a:r>
            <a:r>
              <a:rPr dirty="0" sz="2300" spc="-6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FF0000"/>
                </a:solidFill>
                <a:latin typeface="Times New Roman"/>
                <a:cs typeface="Times New Roman"/>
              </a:rPr>
              <a:t>permanent</a:t>
            </a:r>
            <a:r>
              <a:rPr dirty="0" sz="2300" spc="-5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FF0000"/>
                </a:solidFill>
                <a:latin typeface="Times New Roman"/>
                <a:cs typeface="Times New Roman"/>
              </a:rPr>
              <a:t>institutional</a:t>
            </a:r>
            <a:r>
              <a:rPr dirty="0" sz="2300" spc="-5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FF0000"/>
                </a:solidFill>
                <a:latin typeface="Times New Roman"/>
                <a:cs typeface="Times New Roman"/>
              </a:rPr>
              <a:t>staff</a:t>
            </a: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ts val="2735"/>
              </a:lnSpc>
              <a:spcBef>
                <a:spcPts val="50"/>
              </a:spcBef>
            </a:pPr>
            <a:r>
              <a:rPr dirty="0" sz="1600" spc="40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600" spc="34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General</a:t>
            </a:r>
            <a:r>
              <a:rPr dirty="0" sz="23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operating</a:t>
            </a:r>
            <a:r>
              <a:rPr dirty="0" sz="23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support</a:t>
            </a: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ts val="2700"/>
              </a:lnSpc>
            </a:pPr>
            <a:r>
              <a:rPr dirty="0" sz="1600" spc="40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600" spc="35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300">
                <a:solidFill>
                  <a:srgbClr val="FF0000"/>
                </a:solidFill>
                <a:latin typeface="Times New Roman"/>
                <a:cs typeface="Times New Roman"/>
              </a:rPr>
              <a:t>Food</a:t>
            </a:r>
            <a:r>
              <a:rPr dirty="0" sz="2300" spc="-5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dirty="0" sz="2300" spc="-4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FF0000"/>
                </a:solidFill>
                <a:latin typeface="Times New Roman"/>
                <a:cs typeface="Times New Roman"/>
              </a:rPr>
              <a:t>liquor</a:t>
            </a: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ts val="2725"/>
              </a:lnSpc>
            </a:pPr>
            <a:r>
              <a:rPr dirty="0" sz="1600" spc="40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600" spc="33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Entertainment</a:t>
            </a:r>
            <a:r>
              <a:rPr dirty="0" sz="23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that</a:t>
            </a:r>
            <a:r>
              <a:rPr dirty="0" sz="23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is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unrelated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to</a:t>
            </a:r>
            <a:r>
              <a:rPr dirty="0" sz="23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program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content</a:t>
            </a: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1600" spc="40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600" spc="32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Individual</a:t>
            </a:r>
            <a:r>
              <a:rPr dirty="0" sz="23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study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to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obtain</a:t>
            </a:r>
            <a:r>
              <a:rPr dirty="0" sz="23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>
                <a:solidFill>
                  <a:srgbClr val="002060"/>
                </a:solidFill>
                <a:latin typeface="Times New Roman"/>
                <a:cs typeface="Times New Roman"/>
              </a:rPr>
              <a:t>an</a:t>
            </a:r>
            <a:r>
              <a:rPr dirty="0" sz="23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20">
                <a:solidFill>
                  <a:srgbClr val="002060"/>
                </a:solidFill>
                <a:latin typeface="Times New Roman"/>
                <a:cs typeface="Times New Roman"/>
              </a:rPr>
              <a:t>academic</a:t>
            </a:r>
            <a:r>
              <a:rPr dirty="0" sz="23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300" spc="-10">
                <a:solidFill>
                  <a:srgbClr val="002060"/>
                </a:solidFill>
                <a:latin typeface="Times New Roman"/>
                <a:cs typeface="Times New Roman"/>
              </a:rPr>
              <a:t>degree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7465">
              <a:lnSpc>
                <a:spcPct val="100000"/>
              </a:lnSpc>
              <a:spcBef>
                <a:spcPts val="100"/>
              </a:spcBef>
            </a:pPr>
            <a:r>
              <a:rPr dirty="0"/>
              <a:t>MH</a:t>
            </a:r>
            <a:r>
              <a:rPr dirty="0" spc="-120"/>
              <a:t> </a:t>
            </a:r>
            <a:r>
              <a:rPr dirty="0"/>
              <a:t>grant</a:t>
            </a:r>
            <a:r>
              <a:rPr dirty="0" spc="-105"/>
              <a:t> </a:t>
            </a:r>
            <a:r>
              <a:rPr dirty="0"/>
              <a:t>funds</a:t>
            </a:r>
            <a:r>
              <a:rPr dirty="0" spc="-100"/>
              <a:t> </a:t>
            </a:r>
            <a:r>
              <a:rPr dirty="0" spc="-35"/>
              <a:t>CANNOT</a:t>
            </a:r>
            <a:r>
              <a:rPr dirty="0" spc="-175"/>
              <a:t> </a:t>
            </a:r>
            <a:r>
              <a:rPr dirty="0"/>
              <a:t>be</a:t>
            </a:r>
            <a:r>
              <a:rPr dirty="0" spc="-114"/>
              <a:t> </a:t>
            </a:r>
            <a:r>
              <a:rPr dirty="0"/>
              <a:t>used</a:t>
            </a:r>
            <a:r>
              <a:rPr dirty="0" spc="-105"/>
              <a:t> </a:t>
            </a:r>
            <a:r>
              <a:rPr dirty="0" spc="-20"/>
              <a:t>for…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60202" y="635000"/>
            <a:ext cx="193230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>
                <a:solidFill>
                  <a:srgbClr val="1F497D"/>
                </a:solidFill>
                <a:latin typeface="Times New Roman"/>
                <a:cs typeface="Times New Roman"/>
              </a:rPr>
              <a:t>Frequency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08329" y="2020824"/>
            <a:ext cx="8315959" cy="122047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307975" marR="5080" indent="-295910">
              <a:lnSpc>
                <a:spcPct val="100800"/>
              </a:lnSpc>
              <a:spcBef>
                <a:spcPts val="75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9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Applicants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may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receive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up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to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two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consecutive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grants.</a:t>
            </a:r>
            <a:r>
              <a:rPr dirty="0" sz="2600" spc="-10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Those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who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receive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two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consecutive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awarded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grants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will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be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able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to </a:t>
            </a:r>
            <a:r>
              <a:rPr dirty="0" sz="2600" spc="-20">
                <a:solidFill>
                  <a:srgbClr val="002060"/>
                </a:solidFill>
                <a:latin typeface="Times New Roman"/>
                <a:cs typeface="Times New Roman"/>
              </a:rPr>
              <a:t>apply,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but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preference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may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be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given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to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first-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time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applications.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538730">
              <a:lnSpc>
                <a:spcPct val="100000"/>
              </a:lnSpc>
              <a:spcBef>
                <a:spcPts val="100"/>
              </a:spcBef>
            </a:pPr>
            <a:r>
              <a:rPr dirty="0"/>
              <a:t>Final</a:t>
            </a:r>
            <a:r>
              <a:rPr dirty="0" spc="-170"/>
              <a:t> </a:t>
            </a:r>
            <a:r>
              <a:rPr dirty="0" spc="-10"/>
              <a:t>Reports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8329" y="2020824"/>
            <a:ext cx="8677910" cy="33540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07975" marR="144780" indent="-295910">
              <a:lnSpc>
                <a:spcPct val="100299"/>
              </a:lnSpc>
              <a:spcBef>
                <a:spcPts val="90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14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Final</a:t>
            </a:r>
            <a:r>
              <a:rPr dirty="0" sz="2600" spc="-4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reports</a:t>
            </a:r>
            <a:r>
              <a:rPr dirty="0" sz="2600" spc="-4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will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be</a:t>
            </a:r>
            <a:r>
              <a:rPr dirty="0" sz="2600" spc="-4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due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within</a:t>
            </a:r>
            <a:r>
              <a:rPr dirty="0" sz="2600" spc="-4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90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days</a:t>
            </a:r>
            <a:r>
              <a:rPr dirty="0" sz="2600" spc="-4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600" spc="-3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the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end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600" spc="-3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the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grant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period;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extensions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can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be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made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for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reasons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deemed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acceptable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to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the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Board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through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written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request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for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extensions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by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the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awardees.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10"/>
              </a:spcBef>
            </a:pPr>
            <a:endParaRPr sz="2600">
              <a:latin typeface="Times New Roman"/>
              <a:cs typeface="Times New Roman"/>
            </a:endParaRPr>
          </a:p>
          <a:p>
            <a:pPr algn="just" marL="307975" marR="5080" indent="-295910">
              <a:lnSpc>
                <a:spcPts val="3100"/>
              </a:lnSpc>
              <a:spcBef>
                <a:spcPts val="5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1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If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your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organization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previously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has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been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awarded</a:t>
            </a:r>
            <a:r>
              <a:rPr dirty="0" sz="2600" spc="-4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MH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grant,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and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you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did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not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turn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in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your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final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report,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your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organization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may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not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apply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for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another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grant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from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MH.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588895">
              <a:lnSpc>
                <a:spcPct val="100000"/>
              </a:lnSpc>
              <a:spcBef>
                <a:spcPts val="100"/>
              </a:spcBef>
            </a:pPr>
            <a:r>
              <a:rPr dirty="0"/>
              <a:t>Getting</a:t>
            </a:r>
            <a:r>
              <a:rPr dirty="0" spc="-220"/>
              <a:t> </a:t>
            </a:r>
            <a:r>
              <a:rPr dirty="0" spc="-20"/>
              <a:t>Help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7939" rIns="0" bIns="0" rtlCol="0" vert="horz">
            <a:spAutoFit/>
          </a:bodyPr>
          <a:lstStyle/>
          <a:p>
            <a:pPr marL="346075" marR="358140" indent="-295910">
              <a:lnSpc>
                <a:spcPts val="3100"/>
              </a:lnSpc>
              <a:spcBef>
                <a:spcPts val="219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0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/>
              <a:t>MH</a:t>
            </a:r>
            <a:r>
              <a:rPr dirty="0" spc="-55"/>
              <a:t> </a:t>
            </a:r>
            <a:r>
              <a:rPr dirty="0"/>
              <a:t>staff</a:t>
            </a:r>
            <a:r>
              <a:rPr dirty="0" spc="-50"/>
              <a:t> </a:t>
            </a:r>
            <a:r>
              <a:rPr dirty="0"/>
              <a:t>and</a:t>
            </a:r>
            <a:r>
              <a:rPr dirty="0" spc="-55"/>
              <a:t> </a:t>
            </a:r>
            <a:r>
              <a:rPr dirty="0"/>
              <a:t>grant</a:t>
            </a:r>
            <a:r>
              <a:rPr dirty="0" spc="-60"/>
              <a:t> </a:t>
            </a:r>
            <a:r>
              <a:rPr dirty="0" spc="-10"/>
              <a:t>committee</a:t>
            </a:r>
            <a:r>
              <a:rPr dirty="0" spc="-55"/>
              <a:t> </a:t>
            </a:r>
            <a:r>
              <a:rPr dirty="0"/>
              <a:t>members</a:t>
            </a:r>
            <a:r>
              <a:rPr dirty="0" spc="-50"/>
              <a:t> </a:t>
            </a:r>
            <a:r>
              <a:rPr dirty="0"/>
              <a:t>are</a:t>
            </a:r>
            <a:r>
              <a:rPr dirty="0" spc="-60"/>
              <a:t> </a:t>
            </a:r>
            <a:r>
              <a:rPr dirty="0"/>
              <a:t>happy</a:t>
            </a:r>
            <a:r>
              <a:rPr dirty="0" spc="-55"/>
              <a:t> </a:t>
            </a:r>
            <a:r>
              <a:rPr dirty="0"/>
              <a:t>to</a:t>
            </a:r>
            <a:r>
              <a:rPr dirty="0" spc="-50"/>
              <a:t> </a:t>
            </a:r>
            <a:r>
              <a:rPr dirty="0" spc="-10"/>
              <a:t>review </a:t>
            </a:r>
            <a:r>
              <a:rPr dirty="0"/>
              <a:t>draft</a:t>
            </a:r>
            <a:r>
              <a:rPr dirty="0" spc="-60"/>
              <a:t> </a:t>
            </a:r>
            <a:r>
              <a:rPr dirty="0" spc="-10"/>
              <a:t>applications</a:t>
            </a:r>
            <a:r>
              <a:rPr dirty="0" spc="-55"/>
              <a:t> </a:t>
            </a:r>
            <a:r>
              <a:rPr dirty="0"/>
              <a:t>and</a:t>
            </a:r>
            <a:r>
              <a:rPr dirty="0" spc="-55"/>
              <a:t> </a:t>
            </a:r>
            <a:r>
              <a:rPr dirty="0"/>
              <a:t>make</a:t>
            </a:r>
            <a:r>
              <a:rPr dirty="0" spc="-60"/>
              <a:t> </a:t>
            </a:r>
            <a:r>
              <a:rPr dirty="0" spc="-10"/>
              <a:t>suggestions</a:t>
            </a:r>
            <a:r>
              <a:rPr dirty="0" spc="-55"/>
              <a:t> </a:t>
            </a:r>
            <a:r>
              <a:rPr dirty="0"/>
              <a:t>for</a:t>
            </a:r>
            <a:r>
              <a:rPr dirty="0" spc="-50"/>
              <a:t> </a:t>
            </a:r>
            <a:r>
              <a:rPr dirty="0" spc="-10"/>
              <a:t>improvements.</a:t>
            </a:r>
            <a:endParaRPr sz="1800">
              <a:latin typeface="Lucida Sans"/>
              <a:cs typeface="Lucida Sans"/>
            </a:endParaRPr>
          </a:p>
          <a:p>
            <a:pPr marL="346075" marR="47625">
              <a:lnSpc>
                <a:spcPts val="3100"/>
              </a:lnSpc>
              <a:spcBef>
                <a:spcPts val="85"/>
              </a:spcBef>
            </a:pPr>
            <a:r>
              <a:rPr dirty="0" spc="-10"/>
              <a:t>However,</a:t>
            </a:r>
            <a:r>
              <a:rPr dirty="0" spc="-50"/>
              <a:t> </a:t>
            </a:r>
            <a:r>
              <a:rPr dirty="0"/>
              <a:t>please</a:t>
            </a:r>
            <a:r>
              <a:rPr dirty="0" spc="-55"/>
              <a:t> </a:t>
            </a:r>
            <a:r>
              <a:rPr dirty="0"/>
              <a:t>send</a:t>
            </a:r>
            <a:r>
              <a:rPr dirty="0" spc="-50"/>
              <a:t> </a:t>
            </a:r>
            <a:r>
              <a:rPr dirty="0"/>
              <a:t>your</a:t>
            </a:r>
            <a:r>
              <a:rPr dirty="0" spc="-50"/>
              <a:t> </a:t>
            </a:r>
            <a:r>
              <a:rPr dirty="0"/>
              <a:t>draft</a:t>
            </a:r>
            <a:r>
              <a:rPr dirty="0" spc="-55"/>
              <a:t> </a:t>
            </a:r>
            <a:r>
              <a:rPr dirty="0"/>
              <a:t>for</a:t>
            </a:r>
            <a:r>
              <a:rPr dirty="0" spc="-50"/>
              <a:t> </a:t>
            </a:r>
            <a:r>
              <a:rPr dirty="0"/>
              <a:t>review</a:t>
            </a:r>
            <a:r>
              <a:rPr dirty="0" spc="-50"/>
              <a:t> </a:t>
            </a:r>
            <a:r>
              <a:rPr dirty="0"/>
              <a:t>before</a:t>
            </a:r>
            <a:r>
              <a:rPr dirty="0" spc="-55"/>
              <a:t> </a:t>
            </a:r>
            <a:r>
              <a:rPr dirty="0"/>
              <a:t>you</a:t>
            </a:r>
            <a:r>
              <a:rPr dirty="0" spc="-50"/>
              <a:t> </a:t>
            </a:r>
            <a:r>
              <a:rPr dirty="0" spc="-25"/>
              <a:t>hit </a:t>
            </a:r>
            <a:r>
              <a:rPr dirty="0"/>
              <a:t>submit</a:t>
            </a:r>
            <a:r>
              <a:rPr dirty="0" spc="-65"/>
              <a:t> </a:t>
            </a:r>
            <a:r>
              <a:rPr dirty="0"/>
              <a:t>on</a:t>
            </a:r>
            <a:r>
              <a:rPr dirty="0" spc="-55"/>
              <a:t> </a:t>
            </a:r>
            <a:r>
              <a:rPr dirty="0"/>
              <a:t>Foundant</a:t>
            </a:r>
            <a:r>
              <a:rPr dirty="0" spc="-65"/>
              <a:t> </a:t>
            </a:r>
            <a:r>
              <a:rPr dirty="0"/>
              <a:t>and</a:t>
            </a:r>
            <a:r>
              <a:rPr dirty="0" spc="-60"/>
              <a:t> </a:t>
            </a:r>
            <a:r>
              <a:rPr dirty="0"/>
              <a:t>20</a:t>
            </a:r>
            <a:r>
              <a:rPr dirty="0" spc="-60"/>
              <a:t> </a:t>
            </a:r>
            <a:r>
              <a:rPr dirty="0"/>
              <a:t>days</a:t>
            </a:r>
            <a:r>
              <a:rPr dirty="0" spc="-60"/>
              <a:t> </a:t>
            </a:r>
            <a:r>
              <a:rPr dirty="0"/>
              <a:t>prior</a:t>
            </a:r>
            <a:r>
              <a:rPr dirty="0" spc="-55"/>
              <a:t> </a:t>
            </a:r>
            <a:r>
              <a:rPr dirty="0"/>
              <a:t>to</a:t>
            </a:r>
            <a:r>
              <a:rPr dirty="0" spc="-60"/>
              <a:t> </a:t>
            </a:r>
            <a:r>
              <a:rPr dirty="0"/>
              <a:t>the</a:t>
            </a:r>
            <a:r>
              <a:rPr dirty="0" spc="-65"/>
              <a:t> </a:t>
            </a:r>
            <a:r>
              <a:rPr dirty="0"/>
              <a:t>actual</a:t>
            </a:r>
            <a:r>
              <a:rPr dirty="0" spc="-60"/>
              <a:t> </a:t>
            </a:r>
            <a:r>
              <a:rPr dirty="0" spc="-10"/>
              <a:t>submission </a:t>
            </a:r>
            <a:r>
              <a:rPr dirty="0"/>
              <a:t>deadline</a:t>
            </a:r>
            <a:r>
              <a:rPr dirty="0" spc="-70"/>
              <a:t> </a:t>
            </a:r>
            <a:r>
              <a:rPr dirty="0"/>
              <a:t>you</a:t>
            </a:r>
            <a:r>
              <a:rPr dirty="0" spc="-70"/>
              <a:t> </a:t>
            </a:r>
            <a:r>
              <a:rPr dirty="0"/>
              <a:t>hope</a:t>
            </a:r>
            <a:r>
              <a:rPr dirty="0" spc="-65"/>
              <a:t> </a:t>
            </a:r>
            <a:r>
              <a:rPr dirty="0"/>
              <a:t>to</a:t>
            </a:r>
            <a:r>
              <a:rPr dirty="0" spc="-70"/>
              <a:t> </a:t>
            </a:r>
            <a:r>
              <a:rPr dirty="0"/>
              <a:t>meet.</a:t>
            </a:r>
            <a:r>
              <a:rPr dirty="0" spc="-105"/>
              <a:t> </a:t>
            </a:r>
            <a:r>
              <a:rPr dirty="0"/>
              <a:t>This</a:t>
            </a:r>
            <a:r>
              <a:rPr dirty="0" spc="-65"/>
              <a:t> </a:t>
            </a:r>
            <a:r>
              <a:rPr dirty="0"/>
              <a:t>will</a:t>
            </a:r>
            <a:r>
              <a:rPr dirty="0" spc="-65"/>
              <a:t> </a:t>
            </a:r>
            <a:r>
              <a:rPr dirty="0"/>
              <a:t>provide</a:t>
            </a:r>
            <a:r>
              <a:rPr dirty="0" spc="-70"/>
              <a:t> </a:t>
            </a:r>
            <a:r>
              <a:rPr dirty="0"/>
              <a:t>time</a:t>
            </a:r>
            <a:r>
              <a:rPr dirty="0" spc="-65"/>
              <a:t> </a:t>
            </a:r>
            <a:r>
              <a:rPr dirty="0"/>
              <a:t>for</a:t>
            </a:r>
            <a:r>
              <a:rPr dirty="0" spc="-65"/>
              <a:t> </a:t>
            </a:r>
            <a:r>
              <a:rPr dirty="0" spc="-25"/>
              <a:t>our</a:t>
            </a:r>
          </a:p>
          <a:p>
            <a:pPr marL="346075" marR="28575">
              <a:lnSpc>
                <a:spcPts val="3100"/>
              </a:lnSpc>
              <a:spcBef>
                <a:spcPts val="15"/>
              </a:spcBef>
            </a:pPr>
            <a:r>
              <a:rPr dirty="0"/>
              <a:t>review</a:t>
            </a:r>
            <a:r>
              <a:rPr dirty="0" spc="-50"/>
              <a:t> </a:t>
            </a:r>
            <a:r>
              <a:rPr dirty="0"/>
              <a:t>and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you</a:t>
            </a:r>
            <a:r>
              <a:rPr dirty="0" spc="-45"/>
              <a:t> </a:t>
            </a:r>
            <a:r>
              <a:rPr dirty="0"/>
              <a:t>to</a:t>
            </a:r>
            <a:r>
              <a:rPr dirty="0" spc="-50"/>
              <a:t> </a:t>
            </a:r>
            <a:r>
              <a:rPr dirty="0"/>
              <a:t>make</a:t>
            </a:r>
            <a:r>
              <a:rPr dirty="0" spc="-50"/>
              <a:t> </a:t>
            </a:r>
            <a:r>
              <a:rPr dirty="0"/>
              <a:t>any</a:t>
            </a:r>
            <a:r>
              <a:rPr dirty="0" spc="-45"/>
              <a:t> </a:t>
            </a:r>
            <a:r>
              <a:rPr dirty="0" spc="-10"/>
              <a:t>recommended</a:t>
            </a:r>
            <a:r>
              <a:rPr dirty="0" spc="-45"/>
              <a:t> </a:t>
            </a:r>
            <a:r>
              <a:rPr dirty="0"/>
              <a:t>changes.</a:t>
            </a:r>
            <a:r>
              <a:rPr dirty="0" spc="-50"/>
              <a:t> </a:t>
            </a:r>
            <a:r>
              <a:rPr dirty="0" spc="-10"/>
              <a:t>Please </a:t>
            </a:r>
            <a:r>
              <a:rPr dirty="0"/>
              <a:t>keep</a:t>
            </a:r>
            <a:r>
              <a:rPr dirty="0" spc="-70"/>
              <a:t> </a:t>
            </a:r>
            <a:r>
              <a:rPr dirty="0"/>
              <a:t>in</a:t>
            </a:r>
            <a:r>
              <a:rPr dirty="0" spc="-65"/>
              <a:t> </a:t>
            </a:r>
            <a:r>
              <a:rPr dirty="0"/>
              <a:t>mind</a:t>
            </a:r>
            <a:r>
              <a:rPr dirty="0" spc="-65"/>
              <a:t> </a:t>
            </a:r>
            <a:r>
              <a:rPr dirty="0"/>
              <a:t>that</a:t>
            </a:r>
            <a:r>
              <a:rPr dirty="0" spc="-70"/>
              <a:t> </a:t>
            </a:r>
            <a:r>
              <a:rPr dirty="0"/>
              <a:t>although</a:t>
            </a:r>
            <a:r>
              <a:rPr dirty="0" spc="-65"/>
              <a:t> </a:t>
            </a:r>
            <a:r>
              <a:rPr dirty="0" spc="-10"/>
              <a:t>MH’s</a:t>
            </a:r>
            <a:r>
              <a:rPr dirty="0" spc="-60"/>
              <a:t> </a:t>
            </a:r>
            <a:r>
              <a:rPr dirty="0"/>
              <a:t>review</a:t>
            </a:r>
            <a:r>
              <a:rPr dirty="0" spc="-65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/>
              <a:t>your</a:t>
            </a:r>
            <a:r>
              <a:rPr dirty="0" spc="-60"/>
              <a:t> </a:t>
            </a:r>
            <a:r>
              <a:rPr dirty="0"/>
              <a:t>draft</a:t>
            </a:r>
            <a:r>
              <a:rPr dirty="0" spc="-70"/>
              <a:t> </a:t>
            </a:r>
            <a:r>
              <a:rPr dirty="0" spc="-20"/>
              <a:t>will</a:t>
            </a:r>
          </a:p>
          <a:p>
            <a:pPr marL="346075" marR="5080">
              <a:lnSpc>
                <a:spcPts val="3100"/>
              </a:lnSpc>
              <a:spcBef>
                <a:spcPts val="85"/>
              </a:spcBef>
            </a:pPr>
            <a:r>
              <a:rPr dirty="0"/>
              <a:t>probably</a:t>
            </a:r>
            <a:r>
              <a:rPr dirty="0" spc="-65"/>
              <a:t> </a:t>
            </a:r>
            <a:r>
              <a:rPr dirty="0"/>
              <a:t>increase</a:t>
            </a:r>
            <a:r>
              <a:rPr dirty="0" spc="-60"/>
              <a:t> </a:t>
            </a:r>
            <a:r>
              <a:rPr dirty="0"/>
              <a:t>your</a:t>
            </a:r>
            <a:r>
              <a:rPr dirty="0" spc="-55"/>
              <a:t> </a:t>
            </a:r>
            <a:r>
              <a:rPr dirty="0"/>
              <a:t>chances</a:t>
            </a:r>
            <a:r>
              <a:rPr dirty="0" spc="-60"/>
              <a:t> </a:t>
            </a:r>
            <a:r>
              <a:rPr dirty="0"/>
              <a:t>of</a:t>
            </a:r>
            <a:r>
              <a:rPr dirty="0" spc="-55"/>
              <a:t> </a:t>
            </a:r>
            <a:r>
              <a:rPr dirty="0"/>
              <a:t>success,</a:t>
            </a:r>
            <a:r>
              <a:rPr dirty="0" spc="-55"/>
              <a:t> </a:t>
            </a:r>
            <a:r>
              <a:rPr dirty="0"/>
              <a:t>it</a:t>
            </a:r>
            <a:r>
              <a:rPr dirty="0" spc="-60"/>
              <a:t> </a:t>
            </a:r>
            <a:r>
              <a:rPr dirty="0"/>
              <a:t>is</a:t>
            </a:r>
            <a:r>
              <a:rPr dirty="0" spc="-60"/>
              <a:t> </a:t>
            </a:r>
            <a:r>
              <a:rPr dirty="0"/>
              <a:t>not</a:t>
            </a:r>
            <a:r>
              <a:rPr dirty="0" spc="-60"/>
              <a:t> </a:t>
            </a:r>
            <a:r>
              <a:rPr dirty="0"/>
              <a:t>a</a:t>
            </a:r>
            <a:r>
              <a:rPr dirty="0" spc="-60"/>
              <a:t> </a:t>
            </a:r>
            <a:r>
              <a:rPr dirty="0" spc="-10"/>
              <a:t>guarantee </a:t>
            </a:r>
            <a:r>
              <a:rPr dirty="0"/>
              <a:t>of</a:t>
            </a:r>
            <a:r>
              <a:rPr dirty="0" spc="-20"/>
              <a:t> </a:t>
            </a:r>
            <a:r>
              <a:rPr dirty="0" spc="-10"/>
              <a:t>approval.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60718" y="352903"/>
            <a:ext cx="9534525" cy="7070090"/>
            <a:chOff x="260718" y="352903"/>
            <a:chExt cx="9534525" cy="7070090"/>
          </a:xfrm>
        </p:grpSpPr>
        <p:sp>
          <p:nvSpPr>
            <p:cNvPr id="3" name="object 3" descr=""/>
            <p:cNvSpPr/>
            <p:nvPr/>
          </p:nvSpPr>
          <p:spPr>
            <a:xfrm>
              <a:off x="262572" y="7075754"/>
              <a:ext cx="9520555" cy="334010"/>
            </a:xfrm>
            <a:custGeom>
              <a:avLst/>
              <a:gdLst/>
              <a:ahLst/>
              <a:cxnLst/>
              <a:rect l="l" t="t" r="r" b="b"/>
              <a:pathLst>
                <a:path w="9520555" h="334009">
                  <a:moveTo>
                    <a:pt x="9520123" y="0"/>
                  </a:moveTo>
                  <a:lnTo>
                    <a:pt x="0" y="0"/>
                  </a:lnTo>
                  <a:lnTo>
                    <a:pt x="0" y="333641"/>
                  </a:lnTo>
                  <a:lnTo>
                    <a:pt x="9520123" y="333641"/>
                  </a:lnTo>
                  <a:lnTo>
                    <a:pt x="9520123" y="0"/>
                  </a:lnTo>
                  <a:close/>
                </a:path>
              </a:pathLst>
            </a:custGeom>
            <a:solidFill>
              <a:srgbClr val="8CADA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265853" y="358038"/>
              <a:ext cx="9524365" cy="7059295"/>
            </a:xfrm>
            <a:custGeom>
              <a:avLst/>
              <a:gdLst/>
              <a:ahLst/>
              <a:cxnLst/>
              <a:rect l="l" t="t" r="r" b="b"/>
              <a:pathLst>
                <a:path w="9524365" h="7059295">
                  <a:moveTo>
                    <a:pt x="0" y="0"/>
                  </a:moveTo>
                  <a:lnTo>
                    <a:pt x="9524117" y="0"/>
                  </a:lnTo>
                  <a:lnTo>
                    <a:pt x="9524117" y="7059283"/>
                  </a:lnTo>
                  <a:lnTo>
                    <a:pt x="0" y="7059283"/>
                  </a:lnTo>
                  <a:lnTo>
                    <a:pt x="0" y="0"/>
                  </a:lnTo>
                  <a:close/>
                </a:path>
              </a:pathLst>
            </a:custGeom>
            <a:ln w="10270">
              <a:solidFill>
                <a:srgbClr val="7B989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65853" y="1566545"/>
              <a:ext cx="9524365" cy="0"/>
            </a:xfrm>
            <a:custGeom>
              <a:avLst/>
              <a:gdLst/>
              <a:ahLst/>
              <a:cxnLst/>
              <a:rect l="l" t="t" r="r" b="b"/>
              <a:pathLst>
                <a:path w="9524365" h="0">
                  <a:moveTo>
                    <a:pt x="0" y="0"/>
                  </a:moveTo>
                  <a:lnTo>
                    <a:pt x="9524117" y="1"/>
                  </a:lnTo>
                </a:path>
              </a:pathLst>
            </a:custGeom>
            <a:ln w="10270">
              <a:solidFill>
                <a:srgbClr val="7B989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700689" y="1220901"/>
              <a:ext cx="657225" cy="657225"/>
            </a:xfrm>
            <a:custGeom>
              <a:avLst/>
              <a:gdLst/>
              <a:ahLst/>
              <a:cxnLst/>
              <a:rect l="l" t="t" r="r" b="b"/>
              <a:pathLst>
                <a:path w="657225" h="657225">
                  <a:moveTo>
                    <a:pt x="657009" y="328510"/>
                  </a:moveTo>
                  <a:lnTo>
                    <a:pt x="653440" y="279958"/>
                  </a:lnTo>
                  <a:lnTo>
                    <a:pt x="643102" y="233629"/>
                  </a:lnTo>
                  <a:lnTo>
                    <a:pt x="626478" y="190017"/>
                  </a:lnTo>
                  <a:lnTo>
                    <a:pt x="604088" y="149631"/>
                  </a:lnTo>
                  <a:lnTo>
                    <a:pt x="576427" y="112979"/>
                  </a:lnTo>
                  <a:lnTo>
                    <a:pt x="544029" y="80568"/>
                  </a:lnTo>
                  <a:lnTo>
                    <a:pt x="507377" y="52920"/>
                  </a:lnTo>
                  <a:lnTo>
                    <a:pt x="466991" y="30530"/>
                  </a:lnTo>
                  <a:lnTo>
                    <a:pt x="423379" y="13906"/>
                  </a:lnTo>
                  <a:lnTo>
                    <a:pt x="377050" y="3556"/>
                  </a:lnTo>
                  <a:lnTo>
                    <a:pt x="328510" y="0"/>
                  </a:lnTo>
                  <a:lnTo>
                    <a:pt x="279958" y="3556"/>
                  </a:lnTo>
                  <a:lnTo>
                    <a:pt x="233629" y="13906"/>
                  </a:lnTo>
                  <a:lnTo>
                    <a:pt x="190017" y="30530"/>
                  </a:lnTo>
                  <a:lnTo>
                    <a:pt x="149631" y="52920"/>
                  </a:lnTo>
                  <a:lnTo>
                    <a:pt x="112979" y="80568"/>
                  </a:lnTo>
                  <a:lnTo>
                    <a:pt x="80581" y="112979"/>
                  </a:lnTo>
                  <a:lnTo>
                    <a:pt x="52920" y="149631"/>
                  </a:lnTo>
                  <a:lnTo>
                    <a:pt x="30530" y="190017"/>
                  </a:lnTo>
                  <a:lnTo>
                    <a:pt x="13906" y="233629"/>
                  </a:lnTo>
                  <a:lnTo>
                    <a:pt x="3556" y="279958"/>
                  </a:lnTo>
                  <a:lnTo>
                    <a:pt x="0" y="328510"/>
                  </a:lnTo>
                  <a:lnTo>
                    <a:pt x="3556" y="377050"/>
                  </a:lnTo>
                  <a:lnTo>
                    <a:pt x="13906" y="423379"/>
                  </a:lnTo>
                  <a:lnTo>
                    <a:pt x="30530" y="466991"/>
                  </a:lnTo>
                  <a:lnTo>
                    <a:pt x="52920" y="507377"/>
                  </a:lnTo>
                  <a:lnTo>
                    <a:pt x="80581" y="544029"/>
                  </a:lnTo>
                  <a:lnTo>
                    <a:pt x="112979" y="576440"/>
                  </a:lnTo>
                  <a:lnTo>
                    <a:pt x="149631" y="604088"/>
                  </a:lnTo>
                  <a:lnTo>
                    <a:pt x="190017" y="626478"/>
                  </a:lnTo>
                  <a:lnTo>
                    <a:pt x="233629" y="643102"/>
                  </a:lnTo>
                  <a:lnTo>
                    <a:pt x="279958" y="653453"/>
                  </a:lnTo>
                  <a:lnTo>
                    <a:pt x="328510" y="657021"/>
                  </a:lnTo>
                  <a:lnTo>
                    <a:pt x="377050" y="653453"/>
                  </a:lnTo>
                  <a:lnTo>
                    <a:pt x="423379" y="643102"/>
                  </a:lnTo>
                  <a:lnTo>
                    <a:pt x="466991" y="626478"/>
                  </a:lnTo>
                  <a:lnTo>
                    <a:pt x="507377" y="604088"/>
                  </a:lnTo>
                  <a:lnTo>
                    <a:pt x="544029" y="576440"/>
                  </a:lnTo>
                  <a:lnTo>
                    <a:pt x="576427" y="544029"/>
                  </a:lnTo>
                  <a:lnTo>
                    <a:pt x="604088" y="507377"/>
                  </a:lnTo>
                  <a:lnTo>
                    <a:pt x="626478" y="466991"/>
                  </a:lnTo>
                  <a:lnTo>
                    <a:pt x="643102" y="423379"/>
                  </a:lnTo>
                  <a:lnTo>
                    <a:pt x="653440" y="377050"/>
                  </a:lnTo>
                  <a:lnTo>
                    <a:pt x="657009" y="3285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775189" y="1295410"/>
              <a:ext cx="508634" cy="508000"/>
            </a:xfrm>
            <a:custGeom>
              <a:avLst/>
              <a:gdLst/>
              <a:ahLst/>
              <a:cxnLst/>
              <a:rect l="l" t="t" r="r" b="b"/>
              <a:pathLst>
                <a:path w="508635" h="508000">
                  <a:moveTo>
                    <a:pt x="252628" y="0"/>
                  </a:moveTo>
                  <a:lnTo>
                    <a:pt x="201510" y="6350"/>
                  </a:lnTo>
                  <a:lnTo>
                    <a:pt x="153898" y="21590"/>
                  </a:lnTo>
                  <a:lnTo>
                    <a:pt x="110883" y="44450"/>
                  </a:lnTo>
                  <a:lnTo>
                    <a:pt x="73469" y="76200"/>
                  </a:lnTo>
                  <a:lnTo>
                    <a:pt x="42659" y="114300"/>
                  </a:lnTo>
                  <a:lnTo>
                    <a:pt x="19443" y="157480"/>
                  </a:lnTo>
                  <a:lnTo>
                    <a:pt x="4876" y="204470"/>
                  </a:lnTo>
                  <a:lnTo>
                    <a:pt x="166" y="252730"/>
                  </a:lnTo>
                  <a:lnTo>
                    <a:pt x="111" y="254000"/>
                  </a:lnTo>
                  <a:lnTo>
                    <a:pt x="5435" y="307340"/>
                  </a:lnTo>
                  <a:lnTo>
                    <a:pt x="20485" y="354330"/>
                  </a:lnTo>
                  <a:lnTo>
                    <a:pt x="44132" y="397510"/>
                  </a:lnTo>
                  <a:lnTo>
                    <a:pt x="75323" y="435610"/>
                  </a:lnTo>
                  <a:lnTo>
                    <a:pt x="113068" y="466090"/>
                  </a:lnTo>
                  <a:lnTo>
                    <a:pt x="156375" y="488950"/>
                  </a:lnTo>
                  <a:lnTo>
                    <a:pt x="204203" y="504190"/>
                  </a:lnTo>
                  <a:lnTo>
                    <a:pt x="229450" y="508000"/>
                  </a:lnTo>
                  <a:lnTo>
                    <a:pt x="255384" y="508000"/>
                  </a:lnTo>
                  <a:lnTo>
                    <a:pt x="281317" y="506730"/>
                  </a:lnTo>
                  <a:lnTo>
                    <a:pt x="306514" y="502920"/>
                  </a:lnTo>
                  <a:lnTo>
                    <a:pt x="330822" y="496570"/>
                  </a:lnTo>
                  <a:lnTo>
                    <a:pt x="347459" y="490220"/>
                  </a:lnTo>
                  <a:lnTo>
                    <a:pt x="254469" y="490220"/>
                  </a:lnTo>
                  <a:lnTo>
                    <a:pt x="230378" y="488950"/>
                  </a:lnTo>
                  <a:lnTo>
                    <a:pt x="184327" y="480060"/>
                  </a:lnTo>
                  <a:lnTo>
                    <a:pt x="142011" y="462280"/>
                  </a:lnTo>
                  <a:lnTo>
                    <a:pt x="104355" y="436880"/>
                  </a:lnTo>
                  <a:lnTo>
                    <a:pt x="72351" y="405130"/>
                  </a:lnTo>
                  <a:lnTo>
                    <a:pt x="46901" y="367030"/>
                  </a:lnTo>
                  <a:lnTo>
                    <a:pt x="28956" y="325120"/>
                  </a:lnTo>
                  <a:lnTo>
                    <a:pt x="19494" y="279400"/>
                  </a:lnTo>
                  <a:lnTo>
                    <a:pt x="18291" y="256540"/>
                  </a:lnTo>
                  <a:lnTo>
                    <a:pt x="18347" y="252730"/>
                  </a:lnTo>
                  <a:lnTo>
                    <a:pt x="19208" y="234950"/>
                  </a:lnTo>
                  <a:lnTo>
                    <a:pt x="19331" y="232410"/>
                  </a:lnTo>
                  <a:lnTo>
                    <a:pt x="28689" y="185420"/>
                  </a:lnTo>
                  <a:lnTo>
                    <a:pt x="46482" y="142240"/>
                  </a:lnTo>
                  <a:lnTo>
                    <a:pt x="71793" y="105410"/>
                  </a:lnTo>
                  <a:lnTo>
                    <a:pt x="103695" y="72390"/>
                  </a:lnTo>
                  <a:lnTo>
                    <a:pt x="141224" y="46990"/>
                  </a:lnTo>
                  <a:lnTo>
                    <a:pt x="183464" y="29210"/>
                  </a:lnTo>
                  <a:lnTo>
                    <a:pt x="229463" y="20320"/>
                  </a:lnTo>
                  <a:lnTo>
                    <a:pt x="253555" y="19050"/>
                  </a:lnTo>
                  <a:lnTo>
                    <a:pt x="348304" y="19050"/>
                  </a:lnTo>
                  <a:lnTo>
                    <a:pt x="328231" y="11430"/>
                  </a:lnTo>
                  <a:lnTo>
                    <a:pt x="303822" y="5080"/>
                  </a:lnTo>
                  <a:lnTo>
                    <a:pt x="278561" y="1270"/>
                  </a:lnTo>
                  <a:lnTo>
                    <a:pt x="252628" y="0"/>
                  </a:lnTo>
                  <a:close/>
                </a:path>
                <a:path w="508635" h="508000">
                  <a:moveTo>
                    <a:pt x="348304" y="19050"/>
                  </a:moveTo>
                  <a:lnTo>
                    <a:pt x="253555" y="19050"/>
                  </a:lnTo>
                  <a:lnTo>
                    <a:pt x="277647" y="20320"/>
                  </a:lnTo>
                  <a:lnTo>
                    <a:pt x="301066" y="24130"/>
                  </a:lnTo>
                  <a:lnTo>
                    <a:pt x="345376" y="36830"/>
                  </a:lnTo>
                  <a:lnTo>
                    <a:pt x="385483" y="58420"/>
                  </a:lnTo>
                  <a:lnTo>
                    <a:pt x="420420" y="87630"/>
                  </a:lnTo>
                  <a:lnTo>
                    <a:pt x="449275" y="121920"/>
                  </a:lnTo>
                  <a:lnTo>
                    <a:pt x="471093" y="162560"/>
                  </a:lnTo>
                  <a:lnTo>
                    <a:pt x="484911" y="207010"/>
                  </a:lnTo>
                  <a:lnTo>
                    <a:pt x="489722" y="252730"/>
                  </a:lnTo>
                  <a:lnTo>
                    <a:pt x="489665" y="256540"/>
                  </a:lnTo>
                  <a:lnTo>
                    <a:pt x="485101" y="302260"/>
                  </a:lnTo>
                  <a:lnTo>
                    <a:pt x="471436" y="345440"/>
                  </a:lnTo>
                  <a:lnTo>
                    <a:pt x="449770" y="386080"/>
                  </a:lnTo>
                  <a:lnTo>
                    <a:pt x="421043" y="421640"/>
                  </a:lnTo>
                  <a:lnTo>
                    <a:pt x="386207" y="449580"/>
                  </a:lnTo>
                  <a:lnTo>
                    <a:pt x="346202" y="471170"/>
                  </a:lnTo>
                  <a:lnTo>
                    <a:pt x="301967" y="485140"/>
                  </a:lnTo>
                  <a:lnTo>
                    <a:pt x="254469" y="490220"/>
                  </a:lnTo>
                  <a:lnTo>
                    <a:pt x="347459" y="490220"/>
                  </a:lnTo>
                  <a:lnTo>
                    <a:pt x="397141" y="464820"/>
                  </a:lnTo>
                  <a:lnTo>
                    <a:pt x="434543" y="433070"/>
                  </a:lnTo>
                  <a:lnTo>
                    <a:pt x="465366" y="394970"/>
                  </a:lnTo>
                  <a:lnTo>
                    <a:pt x="488569" y="351790"/>
                  </a:lnTo>
                  <a:lnTo>
                    <a:pt x="503135" y="304800"/>
                  </a:lnTo>
                  <a:lnTo>
                    <a:pt x="507856" y="256540"/>
                  </a:lnTo>
                  <a:lnTo>
                    <a:pt x="507969" y="254000"/>
                  </a:lnTo>
                  <a:lnTo>
                    <a:pt x="502589" y="201930"/>
                  </a:lnTo>
                  <a:lnTo>
                    <a:pt x="487527" y="154940"/>
                  </a:lnTo>
                  <a:lnTo>
                    <a:pt x="463892" y="111760"/>
                  </a:lnTo>
                  <a:lnTo>
                    <a:pt x="432701" y="73660"/>
                  </a:lnTo>
                  <a:lnTo>
                    <a:pt x="394957" y="43180"/>
                  </a:lnTo>
                  <a:lnTo>
                    <a:pt x="351650" y="20320"/>
                  </a:lnTo>
                  <a:lnTo>
                    <a:pt x="348304" y="19050"/>
                  </a:lnTo>
                  <a:close/>
                </a:path>
                <a:path w="508635" h="508000">
                  <a:moveTo>
                    <a:pt x="254469" y="36830"/>
                  </a:moveTo>
                  <a:lnTo>
                    <a:pt x="210604" y="41910"/>
                  </a:lnTo>
                  <a:lnTo>
                    <a:pt x="169735" y="54610"/>
                  </a:lnTo>
                  <a:lnTo>
                    <a:pt x="132740" y="73660"/>
                  </a:lnTo>
                  <a:lnTo>
                    <a:pt x="100482" y="100330"/>
                  </a:lnTo>
                  <a:lnTo>
                    <a:pt x="73850" y="132080"/>
                  </a:lnTo>
                  <a:lnTo>
                    <a:pt x="53721" y="168910"/>
                  </a:lnTo>
                  <a:lnTo>
                    <a:pt x="40970" y="210820"/>
                  </a:lnTo>
                  <a:lnTo>
                    <a:pt x="36518" y="252730"/>
                  </a:lnTo>
                  <a:lnTo>
                    <a:pt x="36568" y="256540"/>
                  </a:lnTo>
                  <a:lnTo>
                    <a:pt x="40779" y="298450"/>
                  </a:lnTo>
                  <a:lnTo>
                    <a:pt x="53378" y="339090"/>
                  </a:lnTo>
                  <a:lnTo>
                    <a:pt x="73355" y="375920"/>
                  </a:lnTo>
                  <a:lnTo>
                    <a:pt x="99872" y="407670"/>
                  </a:lnTo>
                  <a:lnTo>
                    <a:pt x="132016" y="434340"/>
                  </a:lnTo>
                  <a:lnTo>
                    <a:pt x="168922" y="454660"/>
                  </a:lnTo>
                  <a:lnTo>
                    <a:pt x="209702" y="467360"/>
                  </a:lnTo>
                  <a:lnTo>
                    <a:pt x="253555" y="472440"/>
                  </a:lnTo>
                  <a:lnTo>
                    <a:pt x="275805" y="471170"/>
                  </a:lnTo>
                  <a:lnTo>
                    <a:pt x="297421" y="467360"/>
                  </a:lnTo>
                  <a:lnTo>
                    <a:pt x="318274" y="462280"/>
                  </a:lnTo>
                  <a:lnTo>
                    <a:pt x="338277" y="454660"/>
                  </a:lnTo>
                  <a:lnTo>
                    <a:pt x="340996" y="453390"/>
                  </a:lnTo>
                  <a:lnTo>
                    <a:pt x="232219" y="453390"/>
                  </a:lnTo>
                  <a:lnTo>
                    <a:pt x="212458" y="449580"/>
                  </a:lnTo>
                  <a:lnTo>
                    <a:pt x="175183" y="438150"/>
                  </a:lnTo>
                  <a:lnTo>
                    <a:pt x="141490" y="419100"/>
                  </a:lnTo>
                  <a:lnTo>
                    <a:pt x="99364" y="381000"/>
                  </a:lnTo>
                  <a:lnTo>
                    <a:pt x="78092" y="347980"/>
                  </a:lnTo>
                  <a:lnTo>
                    <a:pt x="63233" y="312420"/>
                  </a:lnTo>
                  <a:lnTo>
                    <a:pt x="55575" y="273050"/>
                  </a:lnTo>
                  <a:lnTo>
                    <a:pt x="54852" y="256540"/>
                  </a:lnTo>
                  <a:lnTo>
                    <a:pt x="54741" y="254000"/>
                  </a:lnTo>
                  <a:lnTo>
                    <a:pt x="59004" y="213360"/>
                  </a:lnTo>
                  <a:lnTo>
                    <a:pt x="70866" y="175260"/>
                  </a:lnTo>
                  <a:lnTo>
                    <a:pt x="101028" y="127000"/>
                  </a:lnTo>
                  <a:lnTo>
                    <a:pt x="128244" y="100330"/>
                  </a:lnTo>
                  <a:lnTo>
                    <a:pt x="160185" y="78740"/>
                  </a:lnTo>
                  <a:lnTo>
                    <a:pt x="196011" y="63500"/>
                  </a:lnTo>
                  <a:lnTo>
                    <a:pt x="234962" y="55880"/>
                  </a:lnTo>
                  <a:lnTo>
                    <a:pt x="341815" y="55880"/>
                  </a:lnTo>
                  <a:lnTo>
                    <a:pt x="339102" y="54610"/>
                  </a:lnTo>
                  <a:lnTo>
                    <a:pt x="319138" y="46990"/>
                  </a:lnTo>
                  <a:lnTo>
                    <a:pt x="298310" y="41910"/>
                  </a:lnTo>
                  <a:lnTo>
                    <a:pt x="276720" y="38100"/>
                  </a:lnTo>
                  <a:lnTo>
                    <a:pt x="254469" y="36830"/>
                  </a:lnTo>
                  <a:close/>
                </a:path>
                <a:path w="508635" h="508000">
                  <a:moveTo>
                    <a:pt x="341815" y="55880"/>
                  </a:moveTo>
                  <a:lnTo>
                    <a:pt x="275805" y="55880"/>
                  </a:lnTo>
                  <a:lnTo>
                    <a:pt x="295567" y="59690"/>
                  </a:lnTo>
                  <a:lnTo>
                    <a:pt x="314591" y="64770"/>
                  </a:lnTo>
                  <a:lnTo>
                    <a:pt x="350177" y="80010"/>
                  </a:lnTo>
                  <a:lnTo>
                    <a:pt x="381800" y="101600"/>
                  </a:lnTo>
                  <a:lnTo>
                    <a:pt x="420039" y="144780"/>
                  </a:lnTo>
                  <a:lnTo>
                    <a:pt x="444779" y="196850"/>
                  </a:lnTo>
                  <a:lnTo>
                    <a:pt x="452450" y="234950"/>
                  </a:lnTo>
                  <a:lnTo>
                    <a:pt x="453182" y="252730"/>
                  </a:lnTo>
                  <a:lnTo>
                    <a:pt x="453234" y="254000"/>
                  </a:lnTo>
                  <a:lnTo>
                    <a:pt x="449008" y="295910"/>
                  </a:lnTo>
                  <a:lnTo>
                    <a:pt x="437159" y="334010"/>
                  </a:lnTo>
                  <a:lnTo>
                    <a:pt x="406996" y="382270"/>
                  </a:lnTo>
                  <a:lnTo>
                    <a:pt x="379780" y="408940"/>
                  </a:lnTo>
                  <a:lnTo>
                    <a:pt x="347840" y="430530"/>
                  </a:lnTo>
                  <a:lnTo>
                    <a:pt x="312000" y="445770"/>
                  </a:lnTo>
                  <a:lnTo>
                    <a:pt x="273050" y="453390"/>
                  </a:lnTo>
                  <a:lnTo>
                    <a:pt x="340996" y="453390"/>
                  </a:lnTo>
                  <a:lnTo>
                    <a:pt x="375272" y="435610"/>
                  </a:lnTo>
                  <a:lnTo>
                    <a:pt x="407543" y="408940"/>
                  </a:lnTo>
                  <a:lnTo>
                    <a:pt x="434174" y="377190"/>
                  </a:lnTo>
                  <a:lnTo>
                    <a:pt x="454291" y="339090"/>
                  </a:lnTo>
                  <a:lnTo>
                    <a:pt x="467055" y="298450"/>
                  </a:lnTo>
                  <a:lnTo>
                    <a:pt x="471494" y="256540"/>
                  </a:lnTo>
                  <a:lnTo>
                    <a:pt x="471443" y="252730"/>
                  </a:lnTo>
                  <a:lnTo>
                    <a:pt x="467233" y="210820"/>
                  </a:lnTo>
                  <a:lnTo>
                    <a:pt x="454647" y="170180"/>
                  </a:lnTo>
                  <a:lnTo>
                    <a:pt x="434657" y="133350"/>
                  </a:lnTo>
                  <a:lnTo>
                    <a:pt x="408152" y="101600"/>
                  </a:lnTo>
                  <a:lnTo>
                    <a:pt x="376008" y="74930"/>
                  </a:lnTo>
                  <a:lnTo>
                    <a:pt x="358089" y="63500"/>
                  </a:lnTo>
                  <a:lnTo>
                    <a:pt x="341815" y="55880"/>
                  </a:lnTo>
                  <a:close/>
                </a:path>
              </a:pathLst>
            </a:custGeom>
            <a:solidFill>
              <a:srgbClr val="7B98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019076" y="635000"/>
            <a:ext cx="401383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For</a:t>
            </a:r>
            <a:r>
              <a:rPr dirty="0" spc="-114"/>
              <a:t> </a:t>
            </a:r>
            <a:r>
              <a:rPr dirty="0"/>
              <a:t>More</a:t>
            </a:r>
            <a:r>
              <a:rPr dirty="0" spc="-125"/>
              <a:t> </a:t>
            </a:r>
            <a:r>
              <a:rPr dirty="0" spc="-10"/>
              <a:t>Information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3103429" y="2388108"/>
            <a:ext cx="3930650" cy="3630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76200">
              <a:lnSpc>
                <a:spcPct val="100000"/>
              </a:lnSpc>
              <a:spcBef>
                <a:spcPts val="100"/>
              </a:spcBef>
            </a:pPr>
            <a:r>
              <a:rPr dirty="0" sz="2900" spc="-10">
                <a:solidFill>
                  <a:srgbClr val="002060"/>
                </a:solidFill>
                <a:latin typeface="Georgia"/>
                <a:cs typeface="Georgia"/>
              </a:rPr>
              <a:t>Contact:</a:t>
            </a:r>
            <a:endParaRPr sz="29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605"/>
              </a:spcBef>
            </a:pPr>
            <a:endParaRPr sz="2900">
              <a:latin typeface="Georgia"/>
              <a:cs typeface="Georgia"/>
            </a:endParaRPr>
          </a:p>
          <a:p>
            <a:pPr algn="just" marL="256540" marR="171450" indent="-13335">
              <a:lnSpc>
                <a:spcPct val="120700"/>
              </a:lnSpc>
            </a:pPr>
            <a:r>
              <a:rPr dirty="0" sz="2900">
                <a:solidFill>
                  <a:srgbClr val="002060"/>
                </a:solidFill>
                <a:latin typeface="Georgia"/>
                <a:cs typeface="Georgia"/>
              </a:rPr>
              <a:t>Missouri </a:t>
            </a:r>
            <a:r>
              <a:rPr dirty="0" sz="2900" spc="-10">
                <a:solidFill>
                  <a:srgbClr val="002060"/>
                </a:solidFill>
                <a:latin typeface="Georgia"/>
                <a:cs typeface="Georgia"/>
              </a:rPr>
              <a:t>Humanities </a:t>
            </a:r>
            <a:r>
              <a:rPr dirty="0" sz="2900">
                <a:solidFill>
                  <a:srgbClr val="002060"/>
                </a:solidFill>
                <a:latin typeface="Georgia"/>
                <a:cs typeface="Georgia"/>
              </a:rPr>
              <a:t>3224</a:t>
            </a:r>
            <a:r>
              <a:rPr dirty="0" sz="2900" spc="-55">
                <a:solidFill>
                  <a:srgbClr val="002060"/>
                </a:solidFill>
                <a:latin typeface="Georgia"/>
                <a:cs typeface="Georgia"/>
              </a:rPr>
              <a:t> </a:t>
            </a:r>
            <a:r>
              <a:rPr dirty="0" sz="2900">
                <a:solidFill>
                  <a:srgbClr val="002060"/>
                </a:solidFill>
                <a:latin typeface="Georgia"/>
                <a:cs typeface="Georgia"/>
              </a:rPr>
              <a:t>Locust</a:t>
            </a:r>
            <a:r>
              <a:rPr dirty="0" sz="2900" spc="-50">
                <a:solidFill>
                  <a:srgbClr val="002060"/>
                </a:solidFill>
                <a:latin typeface="Georgia"/>
                <a:cs typeface="Georgia"/>
              </a:rPr>
              <a:t> </a:t>
            </a:r>
            <a:r>
              <a:rPr dirty="0" sz="2900">
                <a:solidFill>
                  <a:srgbClr val="002060"/>
                </a:solidFill>
                <a:latin typeface="Georgia"/>
                <a:cs typeface="Georgia"/>
              </a:rPr>
              <a:t>Ste.</a:t>
            </a:r>
            <a:r>
              <a:rPr dirty="0" sz="2900" spc="-45">
                <a:solidFill>
                  <a:srgbClr val="002060"/>
                </a:solidFill>
                <a:latin typeface="Georgia"/>
                <a:cs typeface="Georgia"/>
              </a:rPr>
              <a:t> </a:t>
            </a:r>
            <a:r>
              <a:rPr dirty="0" sz="2900" spc="-25">
                <a:solidFill>
                  <a:srgbClr val="002060"/>
                </a:solidFill>
                <a:latin typeface="Georgia"/>
                <a:cs typeface="Georgia"/>
              </a:rPr>
              <a:t>303 </a:t>
            </a:r>
            <a:r>
              <a:rPr dirty="0" sz="2900">
                <a:solidFill>
                  <a:srgbClr val="002060"/>
                </a:solidFill>
                <a:latin typeface="Georgia"/>
                <a:cs typeface="Georgia"/>
              </a:rPr>
              <a:t>St.</a:t>
            </a:r>
            <a:r>
              <a:rPr dirty="0" sz="2900" spc="-35">
                <a:solidFill>
                  <a:srgbClr val="002060"/>
                </a:solidFill>
                <a:latin typeface="Georgia"/>
                <a:cs typeface="Georgia"/>
              </a:rPr>
              <a:t> </a:t>
            </a:r>
            <a:r>
              <a:rPr dirty="0" sz="2900">
                <a:solidFill>
                  <a:srgbClr val="002060"/>
                </a:solidFill>
                <a:latin typeface="Georgia"/>
                <a:cs typeface="Georgia"/>
              </a:rPr>
              <a:t>Louis,</a:t>
            </a:r>
            <a:r>
              <a:rPr dirty="0" sz="2900" spc="-30">
                <a:solidFill>
                  <a:srgbClr val="002060"/>
                </a:solidFill>
                <a:latin typeface="Georgia"/>
                <a:cs typeface="Georgia"/>
              </a:rPr>
              <a:t> </a:t>
            </a:r>
            <a:r>
              <a:rPr dirty="0" sz="2900">
                <a:solidFill>
                  <a:srgbClr val="002060"/>
                </a:solidFill>
                <a:latin typeface="Georgia"/>
                <a:cs typeface="Georgia"/>
              </a:rPr>
              <a:t>MO</a:t>
            </a:r>
            <a:r>
              <a:rPr dirty="0" sz="2900" spc="-35">
                <a:solidFill>
                  <a:srgbClr val="002060"/>
                </a:solidFill>
                <a:latin typeface="Georgia"/>
                <a:cs typeface="Georgia"/>
              </a:rPr>
              <a:t> </a:t>
            </a:r>
            <a:r>
              <a:rPr dirty="0" sz="2900" spc="-10">
                <a:solidFill>
                  <a:srgbClr val="002060"/>
                </a:solidFill>
                <a:latin typeface="Georgia"/>
                <a:cs typeface="Georgia"/>
              </a:rPr>
              <a:t>63103 </a:t>
            </a:r>
            <a:r>
              <a:rPr dirty="0" sz="2900">
                <a:solidFill>
                  <a:srgbClr val="002060"/>
                </a:solidFill>
                <a:latin typeface="Georgia"/>
                <a:cs typeface="Georgia"/>
              </a:rPr>
              <a:t>Phone:</a:t>
            </a:r>
            <a:r>
              <a:rPr dirty="0" sz="2900" spc="80">
                <a:solidFill>
                  <a:srgbClr val="002060"/>
                </a:solidFill>
                <a:latin typeface="Georgia"/>
                <a:cs typeface="Georgia"/>
              </a:rPr>
              <a:t> </a:t>
            </a:r>
            <a:r>
              <a:rPr dirty="0" sz="2900" spc="-20">
                <a:solidFill>
                  <a:srgbClr val="002060"/>
                </a:solidFill>
                <a:latin typeface="Georgia"/>
                <a:cs typeface="Georgia"/>
              </a:rPr>
              <a:t>314-</a:t>
            </a:r>
            <a:r>
              <a:rPr dirty="0" sz="2900" spc="-25">
                <a:solidFill>
                  <a:srgbClr val="002060"/>
                </a:solidFill>
                <a:latin typeface="Georgia"/>
                <a:cs typeface="Georgia"/>
              </a:rPr>
              <a:t>371-</a:t>
            </a:r>
            <a:r>
              <a:rPr dirty="0" sz="2900" spc="-20">
                <a:solidFill>
                  <a:srgbClr val="002060"/>
                </a:solidFill>
                <a:latin typeface="Georgia"/>
                <a:cs typeface="Georgia"/>
              </a:rPr>
              <a:t>8788</a:t>
            </a:r>
            <a:endParaRPr sz="29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u="sng" sz="2900" spc="-10">
                <a:solidFill>
                  <a:srgbClr val="00A3D6"/>
                </a:solidFill>
                <a:uFill>
                  <a:solidFill>
                    <a:srgbClr val="00A3D6"/>
                  </a:solidFill>
                </a:uFill>
                <a:latin typeface="Georgia"/>
                <a:cs typeface="Georgia"/>
                <a:hlinkClick r:id="rId2"/>
              </a:rPr>
              <a:t>www.mohumanities.org</a:t>
            </a:r>
            <a:endParaRPr sz="29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879201" y="6027110"/>
            <a:ext cx="5971540" cy="0"/>
          </a:xfrm>
          <a:custGeom>
            <a:avLst/>
            <a:gdLst/>
            <a:ahLst/>
            <a:cxnLst/>
            <a:rect l="l" t="t" r="r" b="b"/>
            <a:pathLst>
              <a:path w="5971540" h="0">
                <a:moveTo>
                  <a:pt x="0" y="0"/>
                </a:moveTo>
                <a:lnTo>
                  <a:pt x="5971242" y="0"/>
                </a:lnTo>
              </a:path>
            </a:pathLst>
          </a:custGeom>
          <a:ln w="91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940886" y="462361"/>
            <a:ext cx="582168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63465" algn="l"/>
              </a:tabLst>
            </a:pPr>
            <a:r>
              <a:rPr dirty="0" baseline="3472" sz="1200" spc="-15">
                <a:solidFill>
                  <a:srgbClr val="1F1F1F"/>
                </a:solidFill>
                <a:latin typeface="Arial"/>
                <a:cs typeface="Arial"/>
              </a:rPr>
              <a:t>Evaluation</a:t>
            </a:r>
            <a:r>
              <a:rPr dirty="0" baseline="3472" sz="1200">
                <a:solidFill>
                  <a:srgbClr val="1F1F1F"/>
                </a:solidFill>
                <a:latin typeface="Arial"/>
                <a:cs typeface="Arial"/>
              </a:rPr>
              <a:t>	</a:t>
            </a:r>
            <a:r>
              <a:rPr dirty="0" sz="800">
                <a:solidFill>
                  <a:srgbClr val="111111"/>
                </a:solidFill>
                <a:latin typeface="Arial"/>
                <a:cs typeface="Arial"/>
              </a:rPr>
              <a:t>Missouri</a:t>
            </a:r>
            <a:r>
              <a:rPr dirty="0" sz="800" spc="6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"/>
                <a:cs typeface="Arial"/>
              </a:rPr>
              <a:t>Humanities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28472" y="898500"/>
            <a:ext cx="3580765" cy="4298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50" b="1">
                <a:solidFill>
                  <a:srgbClr val="111111"/>
                </a:solidFill>
                <a:latin typeface="Arial"/>
                <a:cs typeface="Arial"/>
              </a:rPr>
              <a:t>Grants</a:t>
            </a:r>
            <a:r>
              <a:rPr dirty="0" sz="2350" spc="38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2350" b="1">
                <a:solidFill>
                  <a:srgbClr val="111111"/>
                </a:solidFill>
                <a:latin typeface="Arial"/>
                <a:cs typeface="Arial"/>
              </a:rPr>
              <a:t>Evaluation</a:t>
            </a:r>
            <a:r>
              <a:rPr dirty="0" sz="2350" spc="57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2650" spc="-90" b="1">
                <a:solidFill>
                  <a:srgbClr val="111111"/>
                </a:solidFill>
                <a:latin typeface="Arial"/>
                <a:cs typeface="Arial"/>
              </a:rPr>
              <a:t>Form</a:t>
            </a:r>
            <a:endParaRPr sz="26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74603" y="1373293"/>
            <a:ext cx="5839460" cy="3899535"/>
          </a:xfrm>
          <a:prstGeom prst="rect">
            <a:avLst/>
          </a:prstGeom>
        </p:spPr>
        <p:txBody>
          <a:bodyPr wrap="square" lIns="0" tIns="39369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309"/>
              </a:spcBef>
            </a:pPr>
            <a:r>
              <a:rPr dirty="0" sz="1300" spc="65" i="1">
                <a:solidFill>
                  <a:srgbClr val="111111"/>
                </a:solidFill>
                <a:latin typeface="Arial"/>
                <a:cs typeface="Arial"/>
              </a:rPr>
              <a:t>Missouri</a:t>
            </a:r>
            <a:r>
              <a:rPr dirty="0" sz="1300" spc="110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00" spc="45" i="1">
                <a:solidFill>
                  <a:srgbClr val="111111"/>
                </a:solidFill>
                <a:latin typeface="Arial"/>
                <a:cs typeface="Arial"/>
              </a:rPr>
              <a:t>Humanities</a:t>
            </a:r>
            <a:endParaRPr sz="1300">
              <a:latin typeface="Arial"/>
              <a:cs typeface="Arial"/>
            </a:endParaRPr>
          </a:p>
          <a:p>
            <a:pPr marL="13335" marR="5080" indent="-1270">
              <a:lnSpc>
                <a:spcPct val="111500"/>
              </a:lnSpc>
              <a:spcBef>
                <a:spcPts val="25"/>
              </a:spcBef>
            </a:pPr>
            <a:r>
              <a:rPr dirty="0" sz="1100" spc="-65" b="1">
                <a:solidFill>
                  <a:srgbClr val="111111"/>
                </a:solidFill>
                <a:latin typeface="Arial"/>
                <a:cs typeface="Arial"/>
              </a:rPr>
              <a:t>HUMANITIES:</a:t>
            </a:r>
            <a:r>
              <a:rPr dirty="0" sz="1100" spc="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45">
                <a:solidFill>
                  <a:srgbClr val="111111"/>
                </a:solidFill>
                <a:latin typeface="Arial"/>
                <a:cs typeface="Arial"/>
              </a:rPr>
              <a:t>The</a:t>
            </a:r>
            <a:r>
              <a:rPr dirty="0" sz="1100" spc="-3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study</a:t>
            </a:r>
            <a:r>
              <a:rPr dirty="0" sz="1100" spc="3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of</a:t>
            </a:r>
            <a:r>
              <a:rPr dirty="0" sz="1100" spc="-1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how</a:t>
            </a:r>
            <a:r>
              <a:rPr dirty="0" sz="1100" spc="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people</a:t>
            </a:r>
            <a:r>
              <a:rPr dirty="0" sz="1100" spc="3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30">
                <a:solidFill>
                  <a:srgbClr val="111111"/>
                </a:solidFill>
                <a:latin typeface="Arial"/>
                <a:cs typeface="Arial"/>
              </a:rPr>
              <a:t>process</a:t>
            </a:r>
            <a:r>
              <a:rPr dirty="0" sz="1100" spc="1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dirty="0" sz="1100" spc="3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document</a:t>
            </a:r>
            <a:r>
              <a:rPr dirty="0" sz="1100" spc="9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the</a:t>
            </a:r>
            <a:r>
              <a:rPr dirty="0" sz="1100" spc="2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human</a:t>
            </a:r>
            <a:r>
              <a:rPr dirty="0" sz="1100" spc="2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20">
                <a:solidFill>
                  <a:srgbClr val="111111"/>
                </a:solidFill>
                <a:latin typeface="Arial"/>
                <a:cs typeface="Arial"/>
              </a:rPr>
              <a:t>experience.</a:t>
            </a:r>
            <a:r>
              <a:rPr dirty="0" sz="1100" spc="2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25">
                <a:solidFill>
                  <a:srgbClr val="111111"/>
                </a:solidFill>
                <a:latin typeface="Arial"/>
                <a:cs typeface="Arial"/>
              </a:rPr>
              <a:t>The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humanities</a:t>
            </a:r>
            <a:r>
              <a:rPr dirty="0" sz="1100" spc="5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include</a:t>
            </a:r>
            <a:r>
              <a:rPr dirty="0" sz="1100" spc="4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philosophy,</a:t>
            </a:r>
            <a:r>
              <a:rPr dirty="0" sz="1100" spc="9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literature,</a:t>
            </a:r>
            <a:r>
              <a:rPr dirty="0" sz="1100" spc="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religion,</a:t>
            </a:r>
            <a:r>
              <a:rPr dirty="0" sz="1100" spc="5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art,</a:t>
            </a:r>
            <a:r>
              <a:rPr dirty="0" sz="1100" spc="-4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music,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history</a:t>
            </a:r>
            <a:r>
              <a:rPr dirty="0" sz="1100" spc="4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20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dirty="0" sz="1100" spc="-2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30">
                <a:solidFill>
                  <a:srgbClr val="111111"/>
                </a:solidFill>
                <a:latin typeface="Arial"/>
                <a:cs typeface="Arial"/>
              </a:rPr>
              <a:t>language</a:t>
            </a:r>
            <a:r>
              <a:rPr dirty="0" sz="1100" spc="10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25">
                <a:solidFill>
                  <a:srgbClr val="111111"/>
                </a:solidFill>
                <a:latin typeface="Arial"/>
                <a:cs typeface="Arial"/>
              </a:rPr>
              <a:t>to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understand</a:t>
            </a:r>
            <a:r>
              <a:rPr dirty="0" sz="1100" spc="13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20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dirty="0" sz="1100" spc="1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record</a:t>
            </a:r>
            <a:r>
              <a:rPr dirty="0" sz="1100" spc="3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our</a:t>
            </a:r>
            <a:r>
              <a:rPr dirty="0" sz="1100" spc="8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world,</a:t>
            </a:r>
            <a:r>
              <a:rPr dirty="0" sz="1100" spc="4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thus</a:t>
            </a:r>
            <a:r>
              <a:rPr dirty="0" sz="1100" spc="1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the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focus</a:t>
            </a:r>
            <a:r>
              <a:rPr dirty="0" sz="1100" spc="3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is</a:t>
            </a:r>
            <a:r>
              <a:rPr dirty="0" sz="1100" spc="5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on</a:t>
            </a:r>
            <a:r>
              <a:rPr dirty="0" sz="1100" spc="-2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the</a:t>
            </a:r>
            <a:r>
              <a:rPr dirty="0" sz="1100" spc="1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interpretive</a:t>
            </a:r>
            <a:r>
              <a:rPr dirty="0" sz="1100" spc="11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30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dirty="0" sz="1100" spc="1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cultural. </a:t>
            </a:r>
            <a:r>
              <a:rPr dirty="0" sz="1100" spc="-25">
                <a:solidFill>
                  <a:srgbClr val="111111"/>
                </a:solidFill>
                <a:latin typeface="Arial"/>
                <a:cs typeface="Arial"/>
              </a:rPr>
              <a:t>The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humanities</a:t>
            </a:r>
            <a:r>
              <a:rPr dirty="0" sz="1100" spc="10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35">
                <a:solidFill>
                  <a:srgbClr val="111111"/>
                </a:solidFill>
                <a:latin typeface="Arial"/>
                <a:cs typeface="Arial"/>
              </a:rPr>
              <a:t>assist</a:t>
            </a:r>
            <a:r>
              <a:rPr dirty="0" sz="1100" spc="4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the</a:t>
            </a:r>
            <a:r>
              <a:rPr dirty="0" sz="1100" spc="1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public</a:t>
            </a:r>
            <a:r>
              <a:rPr dirty="0" sz="1100" spc="1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in</a:t>
            </a:r>
            <a:r>
              <a:rPr dirty="0" sz="1100" spc="-3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understanding</a:t>
            </a:r>
            <a:r>
              <a:rPr dirty="0" sz="1100" spc="3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F1F1F"/>
                </a:solidFill>
                <a:latin typeface="Arial"/>
                <a:cs typeface="Arial"/>
              </a:rPr>
              <a:t>the</a:t>
            </a:r>
            <a:r>
              <a:rPr dirty="0" sz="1100" spc="-20">
                <a:solidFill>
                  <a:srgbClr val="1F1F1F"/>
                </a:solidFill>
                <a:latin typeface="Arial"/>
                <a:cs typeface="Arial"/>
              </a:rPr>
              <a:t> social,</a:t>
            </a:r>
            <a:r>
              <a:rPr dirty="0" sz="1100" spc="4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cultural,</a:t>
            </a:r>
            <a:r>
              <a:rPr dirty="0" sz="1100" spc="2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historical</a:t>
            </a:r>
            <a:r>
              <a:rPr dirty="0" sz="1100" spc="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95">
                <a:solidFill>
                  <a:srgbClr val="1F1F1F"/>
                </a:solidFill>
                <a:latin typeface="Arial"/>
                <a:cs typeface="Arial"/>
              </a:rPr>
              <a:t>an�</a:t>
            </a:r>
            <a:r>
              <a:rPr dirty="0" sz="1100" spc="-10">
                <a:solidFill>
                  <a:srgbClr val="1F1F1F"/>
                </a:solidFill>
                <a:latin typeface="Arial"/>
                <a:cs typeface="Arial"/>
              </a:rPr>
              <a:t> ethical</a:t>
            </a:r>
            <a:r>
              <a:rPr dirty="0" sz="1100" spc="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context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of</a:t>
            </a:r>
            <a:r>
              <a:rPr dirty="0" sz="1100" spc="1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their</a:t>
            </a:r>
            <a:r>
              <a:rPr dirty="0" sz="1100" spc="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neighborhoods,</a:t>
            </a:r>
            <a:r>
              <a:rPr dirty="0" sz="1100" spc="1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communities,</a:t>
            </a:r>
            <a:r>
              <a:rPr dirty="0" sz="1100" spc="7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organizations</a:t>
            </a:r>
            <a:r>
              <a:rPr dirty="0" sz="1100" spc="14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20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dirty="0" sz="1100" spc="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work</a:t>
            </a:r>
            <a:r>
              <a:rPr dirty="0" sz="1100" spc="5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environments.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100">
              <a:latin typeface="Arial"/>
              <a:cs typeface="Arial"/>
            </a:endParaRPr>
          </a:p>
          <a:p>
            <a:pPr marL="19050">
              <a:lnSpc>
                <a:spcPct val="100000"/>
              </a:lnSpc>
            </a:pPr>
            <a:r>
              <a:rPr dirty="0" sz="1350" spc="-90" b="1">
                <a:solidFill>
                  <a:srgbClr val="1F1F1F"/>
                </a:solidFill>
                <a:latin typeface="Arial"/>
                <a:cs typeface="Arial"/>
              </a:rPr>
              <a:t>Project</a:t>
            </a:r>
            <a:r>
              <a:rPr dirty="0" sz="1350" spc="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20" b="1">
                <a:solidFill>
                  <a:srgbClr val="111111"/>
                </a:solidFill>
                <a:latin typeface="Arial"/>
                <a:cs typeface="Arial"/>
              </a:rPr>
              <a:t>Name</a:t>
            </a:r>
            <a:endParaRPr sz="1350">
              <a:latin typeface="Arial"/>
              <a:cs typeface="Arial"/>
            </a:endParaRPr>
          </a:p>
          <a:p>
            <a:pPr marL="24130">
              <a:lnSpc>
                <a:spcPct val="100000"/>
              </a:lnSpc>
              <a:spcBef>
                <a:spcPts val="150"/>
              </a:spcBef>
            </a:pPr>
            <a:r>
              <a:rPr dirty="0" sz="900" i="1">
                <a:solidFill>
                  <a:srgbClr val="1F1F1F"/>
                </a:solidFill>
                <a:latin typeface="Arial"/>
                <a:cs typeface="Arial"/>
              </a:rPr>
              <a:t>Character</a:t>
            </a:r>
            <a:r>
              <a:rPr dirty="0" sz="900" spc="50" i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00" spc="60" i="1">
                <a:solidFill>
                  <a:srgbClr val="111111"/>
                </a:solidFill>
                <a:latin typeface="Arial"/>
                <a:cs typeface="Arial"/>
              </a:rPr>
              <a:t>limit:</a:t>
            </a:r>
            <a:r>
              <a:rPr dirty="0" sz="900" spc="-140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spc="-25" i="1">
                <a:solidFill>
                  <a:srgbClr val="1F1F1F"/>
                </a:solidFill>
                <a:latin typeface="Arial"/>
                <a:cs typeface="Arial"/>
              </a:rPr>
              <a:t>100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900">
              <a:latin typeface="Arial"/>
              <a:cs typeface="Arial"/>
            </a:endParaRPr>
          </a:p>
          <a:p>
            <a:pPr marL="22860">
              <a:lnSpc>
                <a:spcPct val="100000"/>
              </a:lnSpc>
            </a:pPr>
            <a:r>
              <a:rPr dirty="0" sz="1350" spc="-105" b="1">
                <a:solidFill>
                  <a:srgbClr val="1F1F1F"/>
                </a:solidFill>
                <a:latin typeface="Arial"/>
                <a:cs typeface="Arial"/>
              </a:rPr>
              <a:t>Amount</a:t>
            </a:r>
            <a:r>
              <a:rPr dirty="0" sz="1350" spc="3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111111"/>
                </a:solidFill>
                <a:latin typeface="Arial"/>
                <a:cs typeface="Arial"/>
              </a:rPr>
              <a:t>requested</a:t>
            </a:r>
            <a:endParaRPr sz="1350">
              <a:latin typeface="Arial"/>
              <a:cs typeface="Arial"/>
            </a:endParaRPr>
          </a:p>
          <a:p>
            <a:pPr marL="30480">
              <a:lnSpc>
                <a:spcPct val="100000"/>
              </a:lnSpc>
              <a:spcBef>
                <a:spcPts val="150"/>
              </a:spcBef>
            </a:pPr>
            <a:r>
              <a:rPr dirty="0" sz="900" i="1">
                <a:solidFill>
                  <a:srgbClr val="1F1F1F"/>
                </a:solidFill>
                <a:latin typeface="Arial"/>
                <a:cs typeface="Arial"/>
              </a:rPr>
              <a:t>Character</a:t>
            </a:r>
            <a:r>
              <a:rPr dirty="0" sz="900" spc="50" i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111111"/>
                </a:solidFill>
                <a:latin typeface="Arial"/>
                <a:cs typeface="Arial"/>
              </a:rPr>
              <a:t>Limit:</a:t>
            </a:r>
            <a:r>
              <a:rPr dirty="0" sz="900" spc="-70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spc="-25" i="1">
                <a:solidFill>
                  <a:srgbClr val="1F1F1F"/>
                </a:solidFill>
                <a:latin typeface="Arial"/>
                <a:cs typeface="Arial"/>
              </a:rPr>
              <a:t>20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900">
              <a:latin typeface="Arial"/>
              <a:cs typeface="Arial"/>
            </a:endParaRPr>
          </a:p>
          <a:p>
            <a:pPr marL="22225">
              <a:lnSpc>
                <a:spcPct val="100000"/>
              </a:lnSpc>
            </a:pPr>
            <a:r>
              <a:rPr dirty="0" sz="1350" spc="-105" b="1">
                <a:solidFill>
                  <a:srgbClr val="1F1F1F"/>
                </a:solidFill>
                <a:latin typeface="Arial"/>
                <a:cs typeface="Arial"/>
              </a:rPr>
              <a:t>Evaluator</a:t>
            </a:r>
            <a:r>
              <a:rPr dirty="0" sz="1350" spc="10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95" b="1">
                <a:solidFill>
                  <a:srgbClr val="111111"/>
                </a:solidFill>
                <a:latin typeface="Arial"/>
                <a:cs typeface="Arial"/>
              </a:rPr>
              <a:t>Project</a:t>
            </a:r>
            <a:r>
              <a:rPr dirty="0" sz="1350" spc="1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1F1F1F"/>
                </a:solidFill>
                <a:latin typeface="Arial"/>
                <a:cs typeface="Arial"/>
              </a:rPr>
              <a:t>Description*</a:t>
            </a:r>
            <a:endParaRPr sz="1350">
              <a:latin typeface="Arial"/>
              <a:cs typeface="Arial"/>
            </a:endParaRPr>
          </a:p>
          <a:p>
            <a:pPr marL="27305">
              <a:lnSpc>
                <a:spcPct val="100000"/>
              </a:lnSpc>
              <a:spcBef>
                <a:spcPts val="155"/>
              </a:spcBef>
            </a:pPr>
            <a:r>
              <a:rPr dirty="0" sz="900" i="1">
                <a:solidFill>
                  <a:srgbClr val="111111"/>
                </a:solidFill>
                <a:latin typeface="Arial"/>
                <a:cs typeface="Arial"/>
              </a:rPr>
              <a:t>Character</a:t>
            </a:r>
            <a:r>
              <a:rPr dirty="0" sz="900" spc="50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111111"/>
                </a:solidFill>
                <a:latin typeface="Arial"/>
                <a:cs typeface="Arial"/>
              </a:rPr>
              <a:t>Limit:</a:t>
            </a:r>
            <a:r>
              <a:rPr dirty="0" sz="900" spc="-15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spc="-25" i="1">
                <a:solidFill>
                  <a:srgbClr val="1F1F1F"/>
                </a:solidFill>
                <a:latin typeface="Arial"/>
                <a:cs typeface="Arial"/>
              </a:rPr>
              <a:t>750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900">
              <a:latin typeface="Arial"/>
              <a:cs typeface="Arial"/>
            </a:endParaRPr>
          </a:p>
          <a:p>
            <a:pPr marL="22225">
              <a:lnSpc>
                <a:spcPct val="100000"/>
              </a:lnSpc>
              <a:spcBef>
                <a:spcPts val="5"/>
              </a:spcBef>
            </a:pPr>
            <a:r>
              <a:rPr dirty="0" sz="1350" spc="-90" b="1">
                <a:solidFill>
                  <a:srgbClr val="1F1F1F"/>
                </a:solidFill>
                <a:latin typeface="Arial"/>
                <a:cs typeface="Arial"/>
              </a:rPr>
              <a:t>Project</a:t>
            </a:r>
            <a:r>
              <a:rPr dirty="0" sz="1350" spc="-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111111"/>
                </a:solidFill>
                <a:latin typeface="Arial"/>
                <a:cs typeface="Arial"/>
              </a:rPr>
              <a:t>Strengths*</a:t>
            </a:r>
            <a:endParaRPr sz="1350">
              <a:latin typeface="Arial"/>
              <a:cs typeface="Arial"/>
            </a:endParaRPr>
          </a:p>
          <a:p>
            <a:pPr marL="33655">
              <a:lnSpc>
                <a:spcPct val="100000"/>
              </a:lnSpc>
              <a:spcBef>
                <a:spcPts val="150"/>
              </a:spcBef>
            </a:pPr>
            <a:r>
              <a:rPr dirty="0" sz="900" i="1">
                <a:solidFill>
                  <a:srgbClr val="1F1F1F"/>
                </a:solidFill>
                <a:latin typeface="Arial"/>
                <a:cs typeface="Arial"/>
              </a:rPr>
              <a:t>Character</a:t>
            </a:r>
            <a:r>
              <a:rPr dirty="0" sz="900" spc="25" i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111111"/>
                </a:solidFill>
                <a:latin typeface="Arial"/>
                <a:cs typeface="Arial"/>
              </a:rPr>
              <a:t>Limit:</a:t>
            </a:r>
            <a:r>
              <a:rPr dirty="0" sz="900" spc="-35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spc="-25" i="1">
                <a:solidFill>
                  <a:srgbClr val="1F1F1F"/>
                </a:solidFill>
                <a:latin typeface="Arial"/>
                <a:cs typeface="Arial"/>
              </a:rPr>
              <a:t>750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9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</a:pPr>
            <a:r>
              <a:rPr dirty="0" sz="1350" spc="-90" b="1">
                <a:solidFill>
                  <a:srgbClr val="111111"/>
                </a:solidFill>
                <a:latin typeface="Arial"/>
                <a:cs typeface="Arial"/>
              </a:rPr>
              <a:t>Project</a:t>
            </a:r>
            <a:r>
              <a:rPr dirty="0" sz="1350" spc="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50" spc="-25" b="1">
                <a:solidFill>
                  <a:srgbClr val="111111"/>
                </a:solidFill>
                <a:latin typeface="Arial"/>
                <a:cs typeface="Arial"/>
              </a:rPr>
              <a:t>Weaknesses*</a:t>
            </a:r>
            <a:endParaRPr sz="1350">
              <a:latin typeface="Arial"/>
              <a:cs typeface="Arial"/>
            </a:endParaRPr>
          </a:p>
          <a:p>
            <a:pPr marL="30480">
              <a:lnSpc>
                <a:spcPct val="100000"/>
              </a:lnSpc>
              <a:spcBef>
                <a:spcPts val="150"/>
              </a:spcBef>
            </a:pPr>
            <a:r>
              <a:rPr dirty="0" sz="900" i="1">
                <a:solidFill>
                  <a:srgbClr val="111111"/>
                </a:solidFill>
                <a:latin typeface="Arial"/>
                <a:cs typeface="Arial"/>
              </a:rPr>
              <a:t>Character</a:t>
            </a:r>
            <a:r>
              <a:rPr dirty="0" sz="900" spc="55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111111"/>
                </a:solidFill>
                <a:latin typeface="Arial"/>
                <a:cs typeface="Arial"/>
              </a:rPr>
              <a:t>Limit:</a:t>
            </a:r>
            <a:r>
              <a:rPr dirty="0" sz="900" spc="-40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spc="-25" i="1">
                <a:solidFill>
                  <a:srgbClr val="1F1F1F"/>
                </a:solidFill>
                <a:latin typeface="Arial"/>
                <a:cs typeface="Arial"/>
              </a:rPr>
              <a:t>750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82973" y="5698728"/>
            <a:ext cx="5811520" cy="325437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3970" marR="2921635" indent="19685">
              <a:lnSpc>
                <a:spcPct val="113100"/>
              </a:lnSpc>
              <a:spcBef>
                <a:spcPts val="270"/>
              </a:spcBef>
            </a:pPr>
            <a:r>
              <a:rPr dirty="0" sz="1500" b="1" i="1">
                <a:solidFill>
                  <a:srgbClr val="111111"/>
                </a:solidFill>
                <a:latin typeface="Arial"/>
                <a:cs typeface="Arial"/>
              </a:rPr>
              <a:t>Humanities</a:t>
            </a:r>
            <a:r>
              <a:rPr dirty="0" sz="1500" spc="155" b="1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500" b="1" i="1">
                <a:solidFill>
                  <a:srgbClr val="111111"/>
                </a:solidFill>
                <a:latin typeface="Arial"/>
                <a:cs typeface="Arial"/>
              </a:rPr>
              <a:t>Flt</a:t>
            </a:r>
            <a:r>
              <a:rPr dirty="0" sz="1500" spc="15" b="1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500" b="1" i="1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dirty="0" sz="1500" spc="-10" b="1" i="1">
                <a:solidFill>
                  <a:srgbClr val="111111"/>
                </a:solidFill>
                <a:latin typeface="Arial"/>
                <a:cs typeface="Arial"/>
              </a:rPr>
              <a:t> Content</a:t>
            </a:r>
            <a:r>
              <a:rPr dirty="0" sz="1500" spc="-10" b="1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50" spc="-85" b="1">
                <a:solidFill>
                  <a:srgbClr val="111111"/>
                </a:solidFill>
                <a:latin typeface="Arial"/>
                <a:cs typeface="Arial"/>
              </a:rPr>
              <a:t>Project</a:t>
            </a:r>
            <a:r>
              <a:rPr dirty="0" sz="1350" spc="-3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50" spc="-100" b="1">
                <a:solidFill>
                  <a:srgbClr val="1F1F1F"/>
                </a:solidFill>
                <a:latin typeface="Arial"/>
                <a:cs typeface="Arial"/>
              </a:rPr>
              <a:t>Firmly</a:t>
            </a:r>
            <a:r>
              <a:rPr dirty="0" sz="1350" spc="-5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105" b="1">
                <a:solidFill>
                  <a:srgbClr val="1F1F1F"/>
                </a:solidFill>
                <a:latin typeface="Arial"/>
                <a:cs typeface="Arial"/>
              </a:rPr>
              <a:t>Grounded</a:t>
            </a:r>
            <a:r>
              <a:rPr dirty="0" sz="1350" spc="3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45" b="1">
                <a:solidFill>
                  <a:srgbClr val="111111"/>
                </a:solidFill>
                <a:latin typeface="Arial"/>
                <a:cs typeface="Arial"/>
              </a:rPr>
              <a:t>in</a:t>
            </a:r>
            <a:r>
              <a:rPr dirty="0" sz="1350" spc="-6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50" spc="-80" b="1">
                <a:solidFill>
                  <a:srgbClr val="111111"/>
                </a:solidFill>
                <a:latin typeface="Arial"/>
                <a:cs typeface="Arial"/>
              </a:rPr>
              <a:t>Humanities* </a:t>
            </a:r>
            <a:r>
              <a:rPr dirty="0" sz="1100" spc="-90" b="1">
                <a:solidFill>
                  <a:srgbClr val="1F1F1F"/>
                </a:solidFill>
                <a:latin typeface="Arial"/>
                <a:cs typeface="Arial"/>
              </a:rPr>
              <a:t>Scoring</a:t>
            </a:r>
            <a:r>
              <a:rPr dirty="0" sz="1100" spc="-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00" spc="-55" b="1">
                <a:solidFill>
                  <a:srgbClr val="1F1F1F"/>
                </a:solidFill>
                <a:latin typeface="Arial"/>
                <a:cs typeface="Arial"/>
              </a:rPr>
              <a:t>Options:</a:t>
            </a:r>
            <a:r>
              <a:rPr dirty="0" sz="1100" spc="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50" spc="-135">
                <a:solidFill>
                  <a:srgbClr val="111111"/>
                </a:solidFill>
                <a:latin typeface="Arial"/>
                <a:cs typeface="Arial"/>
              </a:rPr>
              <a:t>o</a:t>
            </a:r>
            <a:r>
              <a:rPr dirty="0" sz="1150" spc="-9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50" spc="-20">
                <a:solidFill>
                  <a:srgbClr val="111111"/>
                </a:solidFill>
                <a:latin typeface="Arial"/>
                <a:cs typeface="Arial"/>
              </a:rPr>
              <a:t>-</a:t>
            </a:r>
            <a:r>
              <a:rPr dirty="0" sz="1150" spc="-10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  <a:p>
            <a:pPr marL="17145">
              <a:lnSpc>
                <a:spcPct val="100000"/>
              </a:lnSpc>
              <a:spcBef>
                <a:spcPts val="1355"/>
              </a:spcBef>
            </a:pPr>
            <a:r>
              <a:rPr dirty="0" sz="1350" spc="-105" b="1">
                <a:solidFill>
                  <a:srgbClr val="111111"/>
                </a:solidFill>
                <a:latin typeface="Arial"/>
                <a:cs typeface="Arial"/>
              </a:rPr>
              <a:t>Humanities</a:t>
            </a:r>
            <a:r>
              <a:rPr dirty="0" sz="1350" spc="9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111111"/>
                </a:solidFill>
                <a:latin typeface="Arial"/>
                <a:cs typeface="Arial"/>
              </a:rPr>
              <a:t>Experts*</a:t>
            </a:r>
            <a:endParaRPr sz="1350">
              <a:latin typeface="Arial"/>
              <a:cs typeface="Arial"/>
            </a:endParaRPr>
          </a:p>
          <a:p>
            <a:pPr marL="22860" marR="120650" indent="-4445">
              <a:lnSpc>
                <a:spcPts val="1490"/>
              </a:lnSpc>
              <a:spcBef>
                <a:spcPts val="25"/>
              </a:spcBef>
            </a:pP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Project</a:t>
            </a:r>
            <a:r>
              <a:rPr dirty="0" sz="1100" spc="-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40">
                <a:solidFill>
                  <a:srgbClr val="1F1F1F"/>
                </a:solidFill>
                <a:latin typeface="Arial"/>
                <a:cs typeface="Arial"/>
              </a:rPr>
              <a:t>engages</a:t>
            </a:r>
            <a:r>
              <a:rPr dirty="0" sz="1100" spc="1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the</a:t>
            </a:r>
            <a:r>
              <a:rPr dirty="0" sz="1100" spc="-5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skills</a:t>
            </a:r>
            <a:r>
              <a:rPr dirty="0" sz="1100" spc="2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 knowledge</a:t>
            </a:r>
            <a:r>
              <a:rPr dirty="0" sz="1100" spc="2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of</a:t>
            </a:r>
            <a:r>
              <a:rPr dirty="0" sz="1100">
                <a:solidFill>
                  <a:srgbClr val="5D5D5D"/>
                </a:solidFill>
                <a:latin typeface="Arial"/>
                <a:cs typeface="Arial"/>
              </a:rPr>
              <a:t>.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humanities</a:t>
            </a:r>
            <a:r>
              <a:rPr dirty="0" sz="1100" spc="-114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experts</a:t>
            </a:r>
            <a:r>
              <a:rPr dirty="0" sz="1100" spc="3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dirty="0" sz="1100" spc="-2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community</a:t>
            </a:r>
            <a:r>
              <a:rPr dirty="0" sz="1100" spc="7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members</a:t>
            </a:r>
            <a:r>
              <a:rPr dirty="0" sz="1100" spc="7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25">
                <a:solidFill>
                  <a:srgbClr val="111111"/>
                </a:solidFill>
                <a:latin typeface="Arial"/>
                <a:cs typeface="Arial"/>
              </a:rPr>
              <a:t>in </a:t>
            </a:r>
            <a:r>
              <a:rPr dirty="0" sz="1100" spc="-40">
                <a:solidFill>
                  <a:srgbClr val="111111"/>
                </a:solidFill>
                <a:latin typeface="Arial"/>
                <a:cs typeface="Arial"/>
              </a:rPr>
              <a:t>ways</a:t>
            </a:r>
            <a:r>
              <a:rPr dirty="0" sz="1100" spc="1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that</a:t>
            </a:r>
            <a:r>
              <a:rPr dirty="0" sz="1100" spc="5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offer</a:t>
            </a:r>
            <a:r>
              <a:rPr dirty="0" sz="1100" spc="4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F1F1F"/>
                </a:solidFill>
                <a:latin typeface="Arial"/>
                <a:cs typeface="Arial"/>
              </a:rPr>
              <a:t>insight</a:t>
            </a:r>
            <a:r>
              <a:rPr dirty="0" sz="1100" spc="8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and</a:t>
            </a:r>
            <a:r>
              <a:rPr dirty="0" sz="1100" spc="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meaning</a:t>
            </a:r>
            <a:r>
              <a:rPr dirty="0" sz="1100" spc="-1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into</a:t>
            </a:r>
            <a:r>
              <a:rPr dirty="0" sz="1100" spc="-2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history/art/culture.</a:t>
            </a:r>
            <a:endParaRPr sz="11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450"/>
              </a:spcBef>
            </a:pPr>
            <a:r>
              <a:rPr dirty="0" sz="1100" spc="-35">
                <a:solidFill>
                  <a:srgbClr val="1F1F1F"/>
                </a:solidFill>
                <a:latin typeface="Arial"/>
                <a:cs typeface="Arial"/>
              </a:rPr>
              <a:t>Scoring</a:t>
            </a:r>
            <a:r>
              <a:rPr dirty="0" sz="1100" spc="-6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00" spc="-55" b="1">
                <a:solidFill>
                  <a:srgbClr val="1F1F1F"/>
                </a:solidFill>
                <a:latin typeface="Arial"/>
                <a:cs typeface="Arial"/>
              </a:rPr>
              <a:t>Options:</a:t>
            </a:r>
            <a:r>
              <a:rPr dirty="0" sz="1100" spc="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50" spc="-135">
                <a:solidFill>
                  <a:srgbClr val="111111"/>
                </a:solidFill>
                <a:latin typeface="Arial"/>
                <a:cs typeface="Arial"/>
              </a:rPr>
              <a:t>o</a:t>
            </a:r>
            <a:r>
              <a:rPr dirty="0" sz="1150" spc="-9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50" spc="-80">
                <a:solidFill>
                  <a:srgbClr val="111111"/>
                </a:solidFill>
                <a:latin typeface="Arial"/>
                <a:cs typeface="Arial"/>
              </a:rPr>
              <a:t>-</a:t>
            </a:r>
            <a:r>
              <a:rPr dirty="0" sz="1150" spc="-4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spc="-50">
                <a:solidFill>
                  <a:srgbClr val="1F1F1F"/>
                </a:solidFill>
                <a:latin typeface="Times New Roman"/>
                <a:cs typeface="Times New Roman"/>
              </a:rPr>
              <a:t>3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</a:pPr>
            <a:r>
              <a:rPr dirty="0" sz="1350" spc="-95" b="1">
                <a:solidFill>
                  <a:srgbClr val="1F1F1F"/>
                </a:solidFill>
                <a:latin typeface="Arial"/>
                <a:cs typeface="Arial"/>
              </a:rPr>
              <a:t>Organization</a:t>
            </a:r>
            <a:r>
              <a:rPr dirty="0" sz="1350" spc="7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120" b="1">
                <a:solidFill>
                  <a:srgbClr val="1F1F1F"/>
                </a:solidFill>
                <a:latin typeface="Arial"/>
                <a:cs typeface="Arial"/>
              </a:rPr>
              <a:t>Represents</a:t>
            </a:r>
            <a:r>
              <a:rPr dirty="0" sz="1350" spc="3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35" b="1">
                <a:solidFill>
                  <a:srgbClr val="1F1F1F"/>
                </a:solidFill>
                <a:latin typeface="Arial"/>
                <a:cs typeface="Arial"/>
              </a:rPr>
              <a:t>Humanities*</a:t>
            </a:r>
            <a:r>
              <a:rPr dirty="0" sz="1350" spc="-35">
                <a:solidFill>
                  <a:srgbClr val="757575"/>
                </a:solidFill>
                <a:latin typeface="Arial"/>
                <a:cs typeface="Arial"/>
              </a:rPr>
              <a:t>•</a:t>
            </a:r>
            <a:endParaRPr sz="1350">
              <a:latin typeface="Arial"/>
              <a:cs typeface="Arial"/>
            </a:endParaRPr>
          </a:p>
          <a:p>
            <a:pPr marL="17780" marR="5080" indent="-4445">
              <a:lnSpc>
                <a:spcPts val="1490"/>
              </a:lnSpc>
              <a:spcBef>
                <a:spcPts val="50"/>
              </a:spcBef>
            </a:pP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The</a:t>
            </a:r>
            <a:r>
              <a:rPr dirty="0" sz="1100" spc="1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applicant</a:t>
            </a:r>
            <a:r>
              <a:rPr dirty="0" sz="1100" spc="6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organization</a:t>
            </a:r>
            <a:r>
              <a:rPr dirty="0" sz="1100" spc="6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(including</a:t>
            </a:r>
            <a:r>
              <a:rPr dirty="0" sz="1100" spc="-2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project</a:t>
            </a:r>
            <a:r>
              <a:rPr dirty="0" sz="1100" spc="2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director</a:t>
            </a:r>
            <a:r>
              <a:rPr dirty="0" sz="1100" spc="4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Arial"/>
                <a:cs typeface="Arial"/>
              </a:rPr>
              <a:t>and</a:t>
            </a:r>
            <a:r>
              <a:rPr dirty="0" sz="1100" spc="-2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participants)</a:t>
            </a:r>
            <a:r>
              <a:rPr dirty="0" sz="1100" spc="10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adequately</a:t>
            </a:r>
            <a:r>
              <a:rPr dirty="0" sz="1100" spc="5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represents </a:t>
            </a:r>
            <a:r>
              <a:rPr dirty="0" sz="1100">
                <a:solidFill>
                  <a:srgbClr val="111111"/>
                </a:solidFill>
                <a:latin typeface="Arial"/>
                <a:cs typeface="Arial"/>
              </a:rPr>
              <a:t>the</a:t>
            </a:r>
            <a:r>
              <a:rPr dirty="0" sz="1100" spc="6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111111"/>
                </a:solidFill>
                <a:latin typeface="Arial"/>
                <a:cs typeface="Arial"/>
              </a:rPr>
              <a:t>humanities.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1100" spc="-90" b="1">
                <a:solidFill>
                  <a:srgbClr val="1F1F1F"/>
                </a:solidFill>
                <a:latin typeface="Arial"/>
                <a:cs typeface="Arial"/>
              </a:rPr>
              <a:t>Scoring</a:t>
            </a:r>
            <a:r>
              <a:rPr dirty="0" sz="1100" spc="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00" spc="-60" b="1">
                <a:solidFill>
                  <a:srgbClr val="1F1F1F"/>
                </a:solidFill>
                <a:latin typeface="Arial"/>
                <a:cs typeface="Arial"/>
              </a:rPr>
              <a:t>Options:</a:t>
            </a:r>
            <a:r>
              <a:rPr dirty="0" sz="1100" spc="6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50" spc="-165">
                <a:solidFill>
                  <a:srgbClr val="111111"/>
                </a:solidFill>
                <a:latin typeface="Arial"/>
                <a:cs typeface="Arial"/>
              </a:rPr>
              <a:t>o</a:t>
            </a:r>
            <a:r>
              <a:rPr dirty="0" sz="1150" spc="-8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50" spc="-80">
                <a:solidFill>
                  <a:srgbClr val="111111"/>
                </a:solidFill>
                <a:latin typeface="Arial"/>
                <a:cs typeface="Arial"/>
              </a:rPr>
              <a:t>-</a:t>
            </a:r>
            <a:r>
              <a:rPr dirty="0" sz="1150" spc="-5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100">
              <a:latin typeface="Arial"/>
              <a:cs typeface="Arial"/>
            </a:endParaRPr>
          </a:p>
          <a:p>
            <a:pPr marL="17145">
              <a:lnSpc>
                <a:spcPct val="100000"/>
              </a:lnSpc>
            </a:pPr>
            <a:r>
              <a:rPr dirty="0" sz="1350" spc="-105" b="1">
                <a:solidFill>
                  <a:srgbClr val="1F1F1F"/>
                </a:solidFill>
                <a:latin typeface="Arial"/>
                <a:cs typeface="Arial"/>
              </a:rPr>
              <a:t>Humanities</a:t>
            </a:r>
            <a:r>
              <a:rPr dirty="0" sz="1350" spc="7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90" b="1">
                <a:solidFill>
                  <a:srgbClr val="1F1F1F"/>
                </a:solidFill>
                <a:latin typeface="Arial"/>
                <a:cs typeface="Arial"/>
              </a:rPr>
              <a:t>Fit</a:t>
            </a:r>
            <a:r>
              <a:rPr dirty="0" sz="1350" spc="-4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1F1F1F"/>
                </a:solidFill>
                <a:latin typeface="Arial"/>
                <a:cs typeface="Arial"/>
              </a:rPr>
              <a:t>Comment</a:t>
            </a:r>
            <a:endParaRPr sz="1350">
              <a:latin typeface="Arial"/>
              <a:cs typeface="Arial"/>
            </a:endParaRPr>
          </a:p>
          <a:p>
            <a:pPr marL="27940">
              <a:lnSpc>
                <a:spcPct val="100000"/>
              </a:lnSpc>
              <a:spcBef>
                <a:spcPts val="150"/>
              </a:spcBef>
            </a:pPr>
            <a:r>
              <a:rPr dirty="0" sz="900" spc="-10" i="1">
                <a:solidFill>
                  <a:srgbClr val="111111"/>
                </a:solidFill>
                <a:latin typeface="Arial"/>
                <a:cs typeface="Arial"/>
              </a:rPr>
              <a:t>Character</a:t>
            </a:r>
            <a:r>
              <a:rPr dirty="0" sz="900" spc="70" i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1F1F1F"/>
                </a:solidFill>
                <a:latin typeface="Arial"/>
                <a:cs typeface="Arial"/>
              </a:rPr>
              <a:t>Limit:</a:t>
            </a:r>
            <a:r>
              <a:rPr dirty="0" sz="900" spc="-15" i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00" spc="-25" i="1">
                <a:solidFill>
                  <a:srgbClr val="1F1F1F"/>
                </a:solidFill>
                <a:latin typeface="Arial"/>
                <a:cs typeface="Arial"/>
              </a:rPr>
              <a:t>750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62460" y="9336689"/>
            <a:ext cx="148463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11111"/>
                </a:solidFill>
                <a:latin typeface="Arial"/>
                <a:cs typeface="Arial"/>
              </a:rPr>
              <a:t>Printed</a:t>
            </a:r>
            <a:r>
              <a:rPr dirty="0" sz="800" spc="5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"/>
                <a:cs typeface="Arial"/>
              </a:rPr>
              <a:t>On:</a:t>
            </a:r>
            <a:r>
              <a:rPr dirty="0" sz="800" spc="-35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11111"/>
                </a:solidFill>
                <a:latin typeface="Arial"/>
                <a:cs typeface="Arial"/>
              </a:rPr>
              <a:t>17</a:t>
            </a:r>
            <a:r>
              <a:rPr dirty="0" sz="800" spc="-30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F1F"/>
                </a:solidFill>
                <a:latin typeface="Arial"/>
                <a:cs typeface="Arial"/>
              </a:rPr>
              <a:t>September</a:t>
            </a:r>
            <a:r>
              <a:rPr dirty="0" sz="800" spc="6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"/>
                <a:cs typeface="Arial"/>
              </a:rPr>
              <a:t>2024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244786" y="9336689"/>
            <a:ext cx="123380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363636"/>
                </a:solidFill>
                <a:latin typeface="Arial"/>
                <a:cs typeface="Arial"/>
              </a:rPr>
              <a:t>2024</a:t>
            </a:r>
            <a:r>
              <a:rPr dirty="0" sz="800" spc="-3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F1F1F"/>
                </a:solidFill>
                <a:latin typeface="Arial"/>
                <a:cs typeface="Arial"/>
              </a:rPr>
              <a:t>August</a:t>
            </a:r>
            <a:r>
              <a:rPr dirty="0" sz="800" spc="10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11111"/>
                </a:solidFill>
                <a:latin typeface="Arial"/>
                <a:cs typeface="Arial"/>
              </a:rPr>
              <a:t>Major-</a:t>
            </a:r>
            <a:r>
              <a:rPr dirty="0" sz="800" spc="-10">
                <a:solidFill>
                  <a:srgbClr val="111111"/>
                </a:solidFill>
                <a:latin typeface="Arial"/>
                <a:cs typeface="Arial"/>
              </a:rPr>
              <a:t>Grants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690876" y="9333383"/>
            <a:ext cx="806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1F1F1F"/>
                </a:solidFill>
                <a:latin typeface="Times New Roman"/>
                <a:cs typeface="Times New Roman"/>
              </a:rPr>
              <a:t>1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840" y="0"/>
            <a:ext cx="7528559" cy="100584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899033" y="414146"/>
            <a:ext cx="499109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>
                <a:solidFill>
                  <a:srgbClr val="0F0F0F"/>
                </a:solidFill>
                <a:latin typeface="Calibri"/>
                <a:cs typeface="Calibri"/>
              </a:rPr>
              <a:t>Evaluation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729223" y="404114"/>
            <a:ext cx="966469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>
                <a:solidFill>
                  <a:srgbClr val="0E0E0E"/>
                </a:solidFill>
                <a:latin typeface="Calibri"/>
                <a:cs typeface="Calibri"/>
              </a:rPr>
              <a:t>Missouri</a:t>
            </a:r>
            <a:r>
              <a:rPr dirty="0" sz="900" spc="40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0E0E0E"/>
                </a:solidFill>
                <a:latin typeface="Calibri"/>
                <a:cs typeface="Calibri"/>
              </a:rPr>
              <a:t>Humanities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26516" y="828937"/>
            <a:ext cx="5742940" cy="7827009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39370">
              <a:lnSpc>
                <a:spcPct val="100000"/>
              </a:lnSpc>
              <a:spcBef>
                <a:spcPts val="265"/>
              </a:spcBef>
            </a:pPr>
            <a:r>
              <a:rPr dirty="0" sz="1900" spc="-40" i="1">
                <a:latin typeface="Times New Roman"/>
                <a:cs typeface="Times New Roman"/>
              </a:rPr>
              <a:t>Institutional/Community</a:t>
            </a:r>
            <a:r>
              <a:rPr dirty="0" sz="1900" spc="40" i="1">
                <a:latin typeface="Times New Roman"/>
                <a:cs typeface="Times New Roman"/>
              </a:rPr>
              <a:t> </a:t>
            </a:r>
            <a:r>
              <a:rPr dirty="0" sz="1900" spc="-90" i="1">
                <a:latin typeface="Times New Roman"/>
                <a:cs typeface="Times New Roman"/>
              </a:rPr>
              <a:t>Capacity</a:t>
            </a:r>
            <a:r>
              <a:rPr dirty="0" sz="1900" spc="-40" i="1">
                <a:latin typeface="Times New Roman"/>
                <a:cs typeface="Times New Roman"/>
              </a:rPr>
              <a:t> </a:t>
            </a:r>
            <a:r>
              <a:rPr dirty="0" sz="1900" spc="-10" i="1">
                <a:latin typeface="Times New Roman"/>
                <a:cs typeface="Times New Roman"/>
              </a:rPr>
              <a:t>Building</a:t>
            </a:r>
            <a:endParaRPr sz="1900">
              <a:latin typeface="Times New Roman"/>
              <a:cs typeface="Times New Roman"/>
            </a:endParaRPr>
          </a:p>
          <a:p>
            <a:pPr marL="21590">
              <a:lnSpc>
                <a:spcPts val="1785"/>
              </a:lnSpc>
              <a:spcBef>
                <a:spcPts val="130"/>
              </a:spcBef>
            </a:pPr>
            <a:r>
              <a:rPr dirty="0" sz="1500" spc="-75" b="1">
                <a:solidFill>
                  <a:srgbClr val="050505"/>
                </a:solidFill>
                <a:latin typeface="Calibri"/>
                <a:cs typeface="Calibri"/>
              </a:rPr>
              <a:t>Project</a:t>
            </a:r>
            <a:r>
              <a:rPr dirty="0" sz="1500" spc="-10" b="1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500" spc="-75" b="1">
                <a:solidFill>
                  <a:srgbClr val="050505"/>
                </a:solidFill>
                <a:latin typeface="Calibri"/>
                <a:cs typeface="Calibri"/>
              </a:rPr>
              <a:t>Promotes</a:t>
            </a:r>
            <a:r>
              <a:rPr dirty="0" sz="1500" spc="40" b="1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500" spc="-10" b="1">
                <a:solidFill>
                  <a:srgbClr val="050505"/>
                </a:solidFill>
                <a:latin typeface="Calibri"/>
                <a:cs typeface="Calibri"/>
              </a:rPr>
              <a:t>Missourians*</a:t>
            </a:r>
            <a:endParaRPr sz="1500">
              <a:latin typeface="Calibri"/>
              <a:cs typeface="Calibri"/>
            </a:endParaRPr>
          </a:p>
          <a:p>
            <a:pPr marL="15240" marR="90805" indent="10795">
              <a:lnSpc>
                <a:spcPts val="1470"/>
              </a:lnSpc>
              <a:spcBef>
                <a:spcPts val="10"/>
              </a:spcBef>
            </a:pPr>
            <a:r>
              <a:rPr dirty="0" sz="1200" spc="-10">
                <a:solidFill>
                  <a:srgbClr val="050505"/>
                </a:solidFill>
                <a:latin typeface="Calibri"/>
                <a:cs typeface="Calibri"/>
              </a:rPr>
              <a:t>Understanding</a:t>
            </a:r>
            <a:r>
              <a:rPr dirty="0" sz="1200" spc="-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of</a:t>
            </a:r>
            <a:r>
              <a:rPr dirty="0" sz="1200" spc="-5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the</a:t>
            </a:r>
            <a:r>
              <a:rPr dirty="0" sz="1200" spc="-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50505"/>
                </a:solidFill>
                <a:latin typeface="Calibri"/>
                <a:cs typeface="Calibri"/>
              </a:rPr>
              <a:t>character</a:t>
            </a:r>
            <a:r>
              <a:rPr dirty="0" sz="1200" spc="-1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and</a:t>
            </a:r>
            <a:r>
              <a:rPr dirty="0" sz="1200" spc="-1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conditions</a:t>
            </a:r>
            <a:r>
              <a:rPr dirty="0" sz="1200" spc="-2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290">
                <a:solidFill>
                  <a:srgbClr val="050505"/>
                </a:solidFill>
                <a:latin typeface="Calibri"/>
                <a:cs typeface="Calibri"/>
              </a:rPr>
              <a:t>-</a:t>
            </a:r>
            <a:r>
              <a:rPr dirty="0" sz="1200" spc="3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050505"/>
                </a:solidFill>
                <a:latin typeface="Calibri"/>
                <a:cs typeface="Calibri"/>
              </a:rPr>
              <a:t>past,</a:t>
            </a:r>
            <a:r>
              <a:rPr dirty="0" sz="1200" spc="4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50505"/>
                </a:solidFill>
                <a:latin typeface="Calibri"/>
                <a:cs typeface="Calibri"/>
              </a:rPr>
              <a:t>present,</a:t>
            </a:r>
            <a:r>
              <a:rPr dirty="0" sz="1200" spc="-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and</a:t>
            </a:r>
            <a:r>
              <a:rPr dirty="0" sz="1200" spc="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future</a:t>
            </a:r>
            <a:r>
              <a:rPr dirty="0" sz="1200" spc="-6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270">
                <a:solidFill>
                  <a:srgbClr val="050505"/>
                </a:solidFill>
                <a:latin typeface="Calibri"/>
                <a:cs typeface="Calibri"/>
              </a:rPr>
              <a:t>-</a:t>
            </a:r>
            <a:r>
              <a:rPr dirty="0" sz="1200" spc="-5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of</a:t>
            </a:r>
            <a:r>
              <a:rPr dirty="0" sz="1200" spc="-7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the</a:t>
            </a:r>
            <a:r>
              <a:rPr dirty="0" sz="1200" spc="3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places</a:t>
            </a:r>
            <a:r>
              <a:rPr dirty="0" sz="1200" spc="4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050505"/>
                </a:solidFill>
                <a:latin typeface="Calibri"/>
                <a:cs typeface="Calibri"/>
              </a:rPr>
              <a:t>in </a:t>
            </a:r>
            <a:r>
              <a:rPr dirty="0" sz="1200" spc="-10">
                <a:solidFill>
                  <a:srgbClr val="050505"/>
                </a:solidFill>
                <a:latin typeface="Calibri"/>
                <a:cs typeface="Calibri"/>
              </a:rPr>
              <a:t>which</a:t>
            </a:r>
            <a:r>
              <a:rPr dirty="0" sz="1200" spc="-6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we</a:t>
            </a:r>
            <a:r>
              <a:rPr dirty="0" sz="1200" spc="-4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dwell</a:t>
            </a:r>
            <a:r>
              <a:rPr dirty="0" sz="1200" spc="-3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and</a:t>
            </a:r>
            <a:r>
              <a:rPr dirty="0" sz="1200" spc="-1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the</a:t>
            </a:r>
            <a:r>
              <a:rPr dirty="0" sz="1200" spc="-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ways</a:t>
            </a:r>
            <a:r>
              <a:rPr dirty="0" sz="1200" spc="-2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in</a:t>
            </a:r>
            <a:r>
              <a:rPr dirty="0" sz="1200" spc="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which</a:t>
            </a:r>
            <a:r>
              <a:rPr dirty="0" sz="1200" spc="-3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we</a:t>
            </a:r>
            <a:r>
              <a:rPr dirty="0" sz="1200" spc="-4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50505"/>
                </a:solidFill>
                <a:latin typeface="Calibri"/>
                <a:cs typeface="Calibri"/>
              </a:rPr>
              <a:t>live.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1300" spc="-45">
                <a:solidFill>
                  <a:srgbClr val="0E0E0E"/>
                </a:solidFill>
                <a:latin typeface="Calibri"/>
                <a:cs typeface="Calibri"/>
              </a:rPr>
              <a:t>Scoring</a:t>
            </a:r>
            <a:r>
              <a:rPr dirty="0" sz="1300" spc="20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1300" spc="-65">
                <a:solidFill>
                  <a:srgbClr val="0E0E0E"/>
                </a:solidFill>
                <a:latin typeface="Calibri"/>
                <a:cs typeface="Calibri"/>
              </a:rPr>
              <a:t>Options:</a:t>
            </a:r>
            <a:r>
              <a:rPr dirty="0" sz="1300" spc="30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1300" spc="-220">
                <a:solidFill>
                  <a:srgbClr val="0E0E0E"/>
                </a:solidFill>
                <a:latin typeface="Calibri"/>
                <a:cs typeface="Calibri"/>
              </a:rPr>
              <a:t>o</a:t>
            </a:r>
            <a:r>
              <a:rPr dirty="0" sz="1300" spc="-55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1300" spc="-110">
                <a:solidFill>
                  <a:srgbClr val="0E0E0E"/>
                </a:solidFill>
                <a:latin typeface="Calibri"/>
                <a:cs typeface="Calibri"/>
              </a:rPr>
              <a:t>-</a:t>
            </a:r>
            <a:r>
              <a:rPr dirty="0" sz="1300" spc="-65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900" spc="-50">
                <a:solidFill>
                  <a:srgbClr val="0E0E0E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  <a:p>
            <a:pPr marL="27305">
              <a:lnSpc>
                <a:spcPts val="1789"/>
              </a:lnSpc>
              <a:spcBef>
                <a:spcPts val="1120"/>
              </a:spcBef>
            </a:pPr>
            <a:r>
              <a:rPr dirty="0" sz="1500" spc="-85" b="1">
                <a:solidFill>
                  <a:srgbClr val="040404"/>
                </a:solidFill>
                <a:latin typeface="Calibri"/>
                <a:cs typeface="Calibri"/>
              </a:rPr>
              <a:t>Proposed</a:t>
            </a:r>
            <a:r>
              <a:rPr dirty="0" sz="1500" spc="25" b="1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500" spc="-65" b="1">
                <a:solidFill>
                  <a:srgbClr val="040404"/>
                </a:solidFill>
                <a:latin typeface="Calibri"/>
                <a:cs typeface="Calibri"/>
              </a:rPr>
              <a:t>Projects</a:t>
            </a:r>
            <a:r>
              <a:rPr dirty="0" sz="1500" spc="20" b="1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500" spc="-10" b="1">
                <a:solidFill>
                  <a:srgbClr val="040404"/>
                </a:solidFill>
                <a:latin typeface="Calibri"/>
                <a:cs typeface="Calibri"/>
              </a:rPr>
              <a:t>Reflects*</a:t>
            </a:r>
            <a:endParaRPr sz="150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</a:pP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The</a:t>
            </a:r>
            <a:r>
              <a:rPr dirty="0" sz="1200" spc="-4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40404"/>
                </a:solidFill>
                <a:latin typeface="Calibri"/>
                <a:cs typeface="Calibri"/>
              </a:rPr>
              <a:t>interests</a:t>
            </a:r>
            <a:r>
              <a:rPr dirty="0" sz="1200" spc="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or</a:t>
            </a:r>
            <a:r>
              <a:rPr dirty="0" sz="1200" spc="1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40404"/>
                </a:solidFill>
                <a:latin typeface="Calibri"/>
                <a:cs typeface="Calibri"/>
              </a:rPr>
              <a:t>needs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 of</a:t>
            </a:r>
            <a:r>
              <a:rPr dirty="0" sz="1200" spc="-2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the</a:t>
            </a:r>
            <a:r>
              <a:rPr dirty="0" sz="1200" spc="-1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community</a:t>
            </a:r>
            <a:r>
              <a:rPr dirty="0" sz="1200" spc="-1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or</a:t>
            </a:r>
            <a:r>
              <a:rPr dirty="0" sz="1200" spc="7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040404"/>
                </a:solidFill>
                <a:latin typeface="Calibri"/>
                <a:cs typeface="Calibri"/>
              </a:rPr>
              <a:t>promotes</a:t>
            </a:r>
            <a:r>
              <a:rPr dirty="0" sz="1200" spc="-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40404"/>
                </a:solidFill>
                <a:latin typeface="Calibri"/>
                <a:cs typeface="Calibri"/>
              </a:rPr>
              <a:t>formation</a:t>
            </a:r>
            <a:r>
              <a:rPr dirty="0" sz="1200" spc="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and</a:t>
            </a:r>
            <a:r>
              <a:rPr dirty="0" sz="1200" spc="-1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40404"/>
                </a:solidFill>
                <a:latin typeface="Calibri"/>
                <a:cs typeface="Calibri"/>
              </a:rPr>
              <a:t>strengthening </a:t>
            </a:r>
            <a:r>
              <a:rPr dirty="0" sz="1200" spc="-25">
                <a:solidFill>
                  <a:srgbClr val="040404"/>
                </a:solidFill>
                <a:latin typeface="Calibri"/>
                <a:cs typeface="Calibri"/>
              </a:rPr>
              <a:t>of</a:t>
            </a:r>
            <a:endParaRPr sz="1200">
              <a:latin typeface="Calibri"/>
              <a:cs typeface="Calibri"/>
            </a:endParaRPr>
          </a:p>
          <a:p>
            <a:pPr marL="22225" marR="5080" indent="4445">
              <a:lnSpc>
                <a:spcPct val="100000"/>
              </a:lnSpc>
              <a:spcBef>
                <a:spcPts val="45"/>
              </a:spcBef>
            </a:pPr>
            <a:r>
              <a:rPr dirty="0" sz="1200" spc="-20">
                <a:solidFill>
                  <a:srgbClr val="040404"/>
                </a:solidFill>
                <a:latin typeface="Calibri"/>
                <a:cs typeface="Calibri"/>
              </a:rPr>
              <a:t>connections</a:t>
            </a:r>
            <a:r>
              <a:rPr dirty="0" sz="1200" spc="-50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within or</a:t>
            </a:r>
            <a:r>
              <a:rPr dirty="0" sz="1200" spc="1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040404"/>
                </a:solidFill>
                <a:latin typeface="Calibri"/>
                <a:cs typeface="Calibri"/>
              </a:rPr>
              <a:t>between</a:t>
            </a:r>
            <a:r>
              <a:rPr dirty="0" sz="1200" spc="-10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community</a:t>
            </a:r>
            <a:r>
              <a:rPr dirty="0" sz="1200" spc="-3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organizations</a:t>
            </a:r>
            <a:r>
              <a:rPr dirty="0" sz="1200" spc="-30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or</a:t>
            </a:r>
            <a:r>
              <a:rPr dirty="0" sz="1200" spc="-4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enhances</a:t>
            </a:r>
            <a:r>
              <a:rPr dirty="0" sz="1200" spc="-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40404"/>
                </a:solidFill>
                <a:latin typeface="Calibri"/>
                <a:cs typeface="Calibri"/>
              </a:rPr>
              <a:t>humanities</a:t>
            </a:r>
            <a:r>
              <a:rPr dirty="0" sz="1200" spc="-1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40404"/>
                </a:solidFill>
                <a:latin typeface="Calibri"/>
                <a:cs typeface="Calibri"/>
              </a:rPr>
              <a:t>awareness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within</a:t>
            </a:r>
            <a:r>
              <a:rPr dirty="0" sz="1200" spc="10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40404"/>
                </a:solidFill>
                <a:latin typeface="Calibri"/>
                <a:cs typeface="Calibri"/>
              </a:rPr>
              <a:t>the</a:t>
            </a:r>
            <a:r>
              <a:rPr dirty="0" sz="1200" spc="-5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larger</a:t>
            </a:r>
            <a:r>
              <a:rPr dirty="0" sz="1200" spc="-30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40404"/>
                </a:solidFill>
                <a:latin typeface="Calibri"/>
                <a:cs typeface="Calibri"/>
              </a:rPr>
              <a:t>community.</a:t>
            </a:r>
            <a:endParaRPr sz="1200">
              <a:latin typeface="Calibri"/>
              <a:cs typeface="Calibri"/>
            </a:endParaRPr>
          </a:p>
          <a:p>
            <a:pPr marL="25400">
              <a:lnSpc>
                <a:spcPct val="100000"/>
              </a:lnSpc>
              <a:spcBef>
                <a:spcPts val="390"/>
              </a:spcBef>
            </a:pPr>
            <a:r>
              <a:rPr dirty="0" sz="1300" spc="-45">
                <a:solidFill>
                  <a:srgbClr val="0D0D0D"/>
                </a:solidFill>
                <a:latin typeface="Calibri"/>
                <a:cs typeface="Calibri"/>
              </a:rPr>
              <a:t>Scoring</a:t>
            </a:r>
            <a:r>
              <a:rPr dirty="0" sz="130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300" spc="-70">
                <a:solidFill>
                  <a:srgbClr val="0D0D0D"/>
                </a:solidFill>
                <a:latin typeface="Calibri"/>
                <a:cs typeface="Calibri"/>
              </a:rPr>
              <a:t>Options:</a:t>
            </a:r>
            <a:r>
              <a:rPr dirty="0" sz="1300" spc="2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300" spc="-220">
                <a:solidFill>
                  <a:srgbClr val="0D0D0D"/>
                </a:solidFill>
                <a:latin typeface="Calibri"/>
                <a:cs typeface="Calibri"/>
              </a:rPr>
              <a:t>o</a:t>
            </a:r>
            <a:r>
              <a:rPr dirty="0" sz="1300" spc="-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300" spc="-105">
                <a:solidFill>
                  <a:srgbClr val="0D0D0D"/>
                </a:solidFill>
                <a:latin typeface="Calibri"/>
                <a:cs typeface="Calibri"/>
              </a:rPr>
              <a:t>-</a:t>
            </a:r>
            <a:r>
              <a:rPr dirty="0" sz="1300" spc="-1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900" spc="-5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  <a:p>
            <a:pPr marL="29845">
              <a:lnSpc>
                <a:spcPts val="1795"/>
              </a:lnSpc>
              <a:spcBef>
                <a:spcPts val="1130"/>
              </a:spcBef>
            </a:pPr>
            <a:r>
              <a:rPr dirty="0" sz="1500" spc="-85" b="1">
                <a:solidFill>
                  <a:srgbClr val="030303"/>
                </a:solidFill>
                <a:latin typeface="Calibri"/>
                <a:cs typeface="Calibri"/>
              </a:rPr>
              <a:t>Proposed</a:t>
            </a:r>
            <a:r>
              <a:rPr dirty="0" sz="1500" spc="15" b="1">
                <a:solidFill>
                  <a:srgbClr val="030303"/>
                </a:solidFill>
                <a:latin typeface="Calibri"/>
                <a:cs typeface="Calibri"/>
              </a:rPr>
              <a:t> </a:t>
            </a:r>
            <a:r>
              <a:rPr dirty="0" sz="1500" spc="-70" b="1">
                <a:solidFill>
                  <a:srgbClr val="030303"/>
                </a:solidFill>
                <a:latin typeface="Calibri"/>
                <a:cs typeface="Calibri"/>
              </a:rPr>
              <a:t>Projects</a:t>
            </a:r>
            <a:r>
              <a:rPr dirty="0" sz="1500" spc="15" b="1">
                <a:solidFill>
                  <a:srgbClr val="030303"/>
                </a:solidFill>
                <a:latin typeface="Calibri"/>
                <a:cs typeface="Calibri"/>
              </a:rPr>
              <a:t> </a:t>
            </a:r>
            <a:r>
              <a:rPr dirty="0" sz="1500" spc="-10" b="1">
                <a:solidFill>
                  <a:srgbClr val="030303"/>
                </a:solidFill>
                <a:latin typeface="Calibri"/>
                <a:cs typeface="Calibri"/>
              </a:rPr>
              <a:t>Help*</a:t>
            </a:r>
            <a:endParaRPr sz="1500">
              <a:latin typeface="Calibri"/>
              <a:cs typeface="Calibri"/>
            </a:endParaRPr>
          </a:p>
          <a:p>
            <a:pPr marL="31115">
              <a:lnSpc>
                <a:spcPts val="1435"/>
              </a:lnSpc>
            </a:pPr>
            <a:r>
              <a:rPr dirty="0" sz="1200" spc="-10">
                <a:solidFill>
                  <a:srgbClr val="050505"/>
                </a:solidFill>
                <a:latin typeface="Calibri"/>
                <a:cs typeface="Calibri"/>
              </a:rPr>
              <a:t>Organizations</a:t>
            </a:r>
            <a:r>
              <a:rPr dirty="0" sz="1200" spc="-1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and</a:t>
            </a:r>
            <a:r>
              <a:rPr dirty="0" sz="1200" spc="6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50505"/>
                </a:solidFill>
                <a:latin typeface="Calibri"/>
                <a:cs typeface="Calibri"/>
              </a:rPr>
              <a:t>institutions</a:t>
            </a:r>
            <a:r>
              <a:rPr dirty="0" sz="1200" spc="2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050505"/>
                </a:solidFill>
                <a:latin typeface="Calibri"/>
                <a:cs typeface="Calibri"/>
              </a:rPr>
              <a:t>enhance</a:t>
            </a:r>
            <a:r>
              <a:rPr dirty="0" sz="1200" spc="-5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their</a:t>
            </a:r>
            <a:r>
              <a:rPr dirty="0" sz="1200" spc="10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50505"/>
                </a:solidFill>
                <a:latin typeface="Calibri"/>
                <a:cs typeface="Calibri"/>
              </a:rPr>
              <a:t>programming</a:t>
            </a:r>
            <a:r>
              <a:rPr dirty="0" sz="1200" spc="-2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or what</a:t>
            </a:r>
            <a:r>
              <a:rPr dirty="0" sz="1200" spc="-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they</a:t>
            </a:r>
            <a:r>
              <a:rPr dirty="0" sz="1200" spc="-5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050505"/>
                </a:solidFill>
                <a:latin typeface="Calibri"/>
                <a:cs typeface="Calibri"/>
              </a:rPr>
              <a:t>do.</a:t>
            </a:r>
            <a:endParaRPr sz="1200">
              <a:latin typeface="Calibri"/>
              <a:cs typeface="Calibri"/>
            </a:endParaRPr>
          </a:p>
          <a:p>
            <a:pPr marL="22860">
              <a:lnSpc>
                <a:spcPct val="100000"/>
              </a:lnSpc>
              <a:spcBef>
                <a:spcPts val="390"/>
              </a:spcBef>
            </a:pPr>
            <a:r>
              <a:rPr dirty="0" sz="1300" spc="-40">
                <a:solidFill>
                  <a:srgbClr val="0D0D0D"/>
                </a:solidFill>
                <a:latin typeface="Calibri"/>
                <a:cs typeface="Calibri"/>
              </a:rPr>
              <a:t>Scoring</a:t>
            </a:r>
            <a:r>
              <a:rPr dirty="0" sz="130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300" spc="-70">
                <a:solidFill>
                  <a:srgbClr val="0D0D0D"/>
                </a:solidFill>
                <a:latin typeface="Calibri"/>
                <a:cs typeface="Calibri"/>
              </a:rPr>
              <a:t>Options:</a:t>
            </a:r>
            <a:r>
              <a:rPr dirty="0" sz="1300" spc="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300" spc="-220">
                <a:solidFill>
                  <a:srgbClr val="0D0D0D"/>
                </a:solidFill>
                <a:latin typeface="Calibri"/>
                <a:cs typeface="Calibri"/>
              </a:rPr>
              <a:t>o</a:t>
            </a:r>
            <a:r>
              <a:rPr dirty="0" sz="1300" spc="-5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300" spc="-110">
                <a:solidFill>
                  <a:srgbClr val="0D0D0D"/>
                </a:solidFill>
                <a:latin typeface="Calibri"/>
                <a:cs typeface="Calibri"/>
              </a:rPr>
              <a:t>-</a:t>
            </a:r>
            <a:r>
              <a:rPr dirty="0" sz="1300" spc="-6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900" spc="-5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  <a:p>
            <a:pPr marL="39370">
              <a:lnSpc>
                <a:spcPct val="100000"/>
              </a:lnSpc>
              <a:spcBef>
                <a:spcPts val="1095"/>
              </a:spcBef>
            </a:pPr>
            <a:r>
              <a:rPr dirty="0" sz="1500" spc="-85" b="1">
                <a:solidFill>
                  <a:srgbClr val="040404"/>
                </a:solidFill>
                <a:latin typeface="Calibri"/>
                <a:cs typeface="Calibri"/>
              </a:rPr>
              <a:t>Institutional/Community</a:t>
            </a:r>
            <a:r>
              <a:rPr dirty="0" sz="1500" spc="35" b="1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500" spc="-75" b="1">
                <a:solidFill>
                  <a:srgbClr val="040404"/>
                </a:solidFill>
                <a:latin typeface="Calibri"/>
                <a:cs typeface="Calibri"/>
              </a:rPr>
              <a:t>Capacity</a:t>
            </a:r>
            <a:r>
              <a:rPr dirty="0" sz="1500" spc="105" b="1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500" spc="-80" b="1">
                <a:solidFill>
                  <a:srgbClr val="040404"/>
                </a:solidFill>
                <a:latin typeface="Calibri"/>
                <a:cs typeface="Calibri"/>
              </a:rPr>
              <a:t>Building</a:t>
            </a:r>
            <a:r>
              <a:rPr dirty="0" sz="1500" spc="40" b="1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500" spc="-10" b="1">
                <a:solidFill>
                  <a:srgbClr val="040404"/>
                </a:solidFill>
                <a:latin typeface="Calibri"/>
                <a:cs typeface="Calibri"/>
              </a:rPr>
              <a:t>Comment</a:t>
            </a:r>
            <a:endParaRPr sz="1500">
              <a:latin typeface="Calibri"/>
              <a:cs typeface="Calibri"/>
            </a:endParaRPr>
          </a:p>
          <a:p>
            <a:pPr marL="41910">
              <a:lnSpc>
                <a:spcPct val="100000"/>
              </a:lnSpc>
              <a:spcBef>
                <a:spcPts val="110"/>
              </a:spcBef>
            </a:pPr>
            <a:r>
              <a:rPr dirty="0" sz="900" spc="-55" i="1">
                <a:solidFill>
                  <a:srgbClr val="040404"/>
                </a:solidFill>
                <a:latin typeface="Verdana"/>
                <a:cs typeface="Verdana"/>
              </a:rPr>
              <a:t>Character</a:t>
            </a:r>
            <a:r>
              <a:rPr dirty="0" sz="900" spc="-145" i="1">
                <a:solidFill>
                  <a:srgbClr val="040404"/>
                </a:solidFill>
                <a:latin typeface="Verdana"/>
                <a:cs typeface="Verdana"/>
              </a:rPr>
              <a:t> </a:t>
            </a:r>
            <a:r>
              <a:rPr dirty="0" sz="900" spc="-70" i="1">
                <a:solidFill>
                  <a:srgbClr val="040404"/>
                </a:solidFill>
                <a:latin typeface="Verdana"/>
                <a:cs typeface="Verdana"/>
              </a:rPr>
              <a:t>Limit:</a:t>
            </a:r>
            <a:r>
              <a:rPr dirty="0" sz="900" spc="-15" i="1">
                <a:solidFill>
                  <a:srgbClr val="040404"/>
                </a:solidFill>
                <a:latin typeface="Verdana"/>
                <a:cs typeface="Verdana"/>
              </a:rPr>
              <a:t> </a:t>
            </a:r>
            <a:r>
              <a:rPr dirty="0" sz="900" spc="-25" i="1">
                <a:solidFill>
                  <a:srgbClr val="040404"/>
                </a:solidFill>
                <a:latin typeface="Verdana"/>
                <a:cs typeface="Verdana"/>
              </a:rPr>
              <a:t>750</a:t>
            </a:r>
            <a:endParaRPr sz="9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9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9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900">
              <a:latin typeface="Verdana"/>
              <a:cs typeface="Verdana"/>
            </a:endParaRPr>
          </a:p>
          <a:p>
            <a:pPr marL="52705">
              <a:lnSpc>
                <a:spcPct val="100000"/>
              </a:lnSpc>
            </a:pPr>
            <a:r>
              <a:rPr dirty="0" sz="1900" spc="-70" i="1">
                <a:latin typeface="Times New Roman"/>
                <a:cs typeface="Times New Roman"/>
              </a:rPr>
              <a:t>Missouri</a:t>
            </a:r>
            <a:r>
              <a:rPr dirty="0" sz="1900" spc="-114" i="1">
                <a:latin typeface="Times New Roman"/>
                <a:cs typeface="Times New Roman"/>
              </a:rPr>
              <a:t> </a:t>
            </a:r>
            <a:r>
              <a:rPr dirty="0" sz="1900" spc="-60" i="1">
                <a:latin typeface="Times New Roman"/>
                <a:cs typeface="Times New Roman"/>
              </a:rPr>
              <a:t>Humanities</a:t>
            </a:r>
            <a:r>
              <a:rPr dirty="0" sz="1900" spc="-100" i="1">
                <a:latin typeface="Times New Roman"/>
                <a:cs typeface="Times New Roman"/>
              </a:rPr>
              <a:t> </a:t>
            </a:r>
            <a:r>
              <a:rPr dirty="0" sz="1900" spc="-65" i="1">
                <a:latin typeface="Times New Roman"/>
                <a:cs typeface="Times New Roman"/>
              </a:rPr>
              <a:t>Mission,</a:t>
            </a:r>
            <a:r>
              <a:rPr dirty="0" sz="1900" spc="170" i="1">
                <a:latin typeface="Times New Roman"/>
                <a:cs typeface="Times New Roman"/>
              </a:rPr>
              <a:t> </a:t>
            </a:r>
            <a:r>
              <a:rPr dirty="0" sz="1900" spc="-10" i="1">
                <a:latin typeface="Times New Roman"/>
                <a:cs typeface="Times New Roman"/>
              </a:rPr>
              <a:t>Goals/Priorities</a:t>
            </a:r>
            <a:endParaRPr sz="1900">
              <a:latin typeface="Times New Roman"/>
              <a:cs typeface="Times New Roman"/>
            </a:endParaRPr>
          </a:p>
          <a:p>
            <a:pPr marL="38100">
              <a:lnSpc>
                <a:spcPts val="1795"/>
              </a:lnSpc>
              <a:spcBef>
                <a:spcPts val="114"/>
              </a:spcBef>
            </a:pPr>
            <a:r>
              <a:rPr dirty="0" sz="1500" spc="-90" b="1">
                <a:latin typeface="Calibri"/>
                <a:cs typeface="Calibri"/>
              </a:rPr>
              <a:t>Proposed</a:t>
            </a:r>
            <a:r>
              <a:rPr dirty="0" sz="1500" spc="25" b="1">
                <a:latin typeface="Calibri"/>
                <a:cs typeface="Calibri"/>
              </a:rPr>
              <a:t> </a:t>
            </a:r>
            <a:r>
              <a:rPr dirty="0" sz="1500" spc="-75" b="1">
                <a:latin typeface="Calibri"/>
                <a:cs typeface="Calibri"/>
              </a:rPr>
              <a:t>Project</a:t>
            </a:r>
            <a:r>
              <a:rPr dirty="0" sz="1500" spc="70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Consistent*</a:t>
            </a:r>
            <a:endParaRPr sz="1500">
              <a:latin typeface="Calibri"/>
              <a:cs typeface="Calibri"/>
            </a:endParaRPr>
          </a:p>
          <a:p>
            <a:pPr marL="33655">
              <a:lnSpc>
                <a:spcPts val="1435"/>
              </a:lnSpc>
            </a:pP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With</a:t>
            </a:r>
            <a:r>
              <a:rPr dirty="0" sz="1200" spc="10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current</a:t>
            </a:r>
            <a:r>
              <a:rPr dirty="0" sz="1200" spc="40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040404"/>
                </a:solidFill>
                <a:latin typeface="Calibri"/>
                <a:cs typeface="Calibri"/>
              </a:rPr>
              <a:t>Missouri</a:t>
            </a:r>
            <a:r>
              <a:rPr dirty="0" sz="1200" spc="-2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Humanities</a:t>
            </a:r>
            <a:r>
              <a:rPr dirty="0" sz="1200" spc="3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40404"/>
                </a:solidFill>
                <a:latin typeface="Calibri"/>
                <a:cs typeface="Calibri"/>
              </a:rPr>
              <a:t>programs</a:t>
            </a:r>
            <a:r>
              <a:rPr dirty="0" sz="1200" spc="1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40404"/>
                </a:solidFill>
                <a:latin typeface="Calibri"/>
                <a:cs typeface="Calibri"/>
              </a:rPr>
              <a:t>and</a:t>
            </a:r>
            <a:r>
              <a:rPr dirty="0" sz="1200" spc="-5">
                <a:solidFill>
                  <a:srgbClr val="040404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40404"/>
                </a:solidFill>
                <a:latin typeface="Calibri"/>
                <a:cs typeface="Calibri"/>
              </a:rPr>
              <a:t>priorities.</a:t>
            </a:r>
            <a:endParaRPr sz="1200">
              <a:latin typeface="Calibri"/>
              <a:cs typeface="Calibri"/>
            </a:endParaRPr>
          </a:p>
          <a:p>
            <a:pPr marL="31115">
              <a:lnSpc>
                <a:spcPct val="100000"/>
              </a:lnSpc>
              <a:spcBef>
                <a:spcPts val="365"/>
              </a:spcBef>
            </a:pPr>
            <a:r>
              <a:rPr dirty="0" sz="1300" spc="-50">
                <a:solidFill>
                  <a:srgbClr val="0C0C0C"/>
                </a:solidFill>
                <a:latin typeface="Calibri"/>
                <a:cs typeface="Calibri"/>
              </a:rPr>
              <a:t>Scoring</a:t>
            </a:r>
            <a:r>
              <a:rPr dirty="0" sz="1300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1300" spc="-65">
                <a:solidFill>
                  <a:srgbClr val="0C0C0C"/>
                </a:solidFill>
                <a:latin typeface="Calibri"/>
                <a:cs typeface="Calibri"/>
              </a:rPr>
              <a:t>Options:</a:t>
            </a:r>
            <a:r>
              <a:rPr dirty="0" sz="1300" spc="5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1300" spc="-220">
                <a:solidFill>
                  <a:srgbClr val="0C0C0C"/>
                </a:solidFill>
                <a:latin typeface="Calibri"/>
                <a:cs typeface="Calibri"/>
              </a:rPr>
              <a:t>o</a:t>
            </a:r>
            <a:r>
              <a:rPr dirty="0" sz="1300" spc="-35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1300" spc="-105">
                <a:solidFill>
                  <a:srgbClr val="0C0C0C"/>
                </a:solidFill>
                <a:latin typeface="Calibri"/>
                <a:cs typeface="Calibri"/>
              </a:rPr>
              <a:t>-</a:t>
            </a:r>
            <a:r>
              <a:rPr dirty="0" sz="1300" spc="-5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900" spc="-50">
                <a:solidFill>
                  <a:srgbClr val="0C0C0C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  <a:p>
            <a:pPr marL="39370">
              <a:lnSpc>
                <a:spcPts val="1795"/>
              </a:lnSpc>
              <a:spcBef>
                <a:spcPts val="1135"/>
              </a:spcBef>
            </a:pPr>
            <a:r>
              <a:rPr dirty="0" sz="1500" spc="-75" b="1">
                <a:latin typeface="Calibri"/>
                <a:cs typeface="Calibri"/>
              </a:rPr>
              <a:t>Grant</a:t>
            </a:r>
            <a:r>
              <a:rPr dirty="0" sz="1500" spc="-45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Applicant*</a:t>
            </a:r>
            <a:endParaRPr sz="1500">
              <a:latin typeface="Calibri"/>
              <a:cs typeface="Calibri"/>
            </a:endParaRPr>
          </a:p>
          <a:p>
            <a:pPr marL="44450">
              <a:lnSpc>
                <a:spcPts val="1435"/>
              </a:lnSpc>
            </a:pPr>
            <a:r>
              <a:rPr dirty="0" sz="1200" spc="-20">
                <a:solidFill>
                  <a:srgbClr val="070707"/>
                </a:solidFill>
                <a:latin typeface="Calibri"/>
                <a:cs typeface="Calibri"/>
              </a:rPr>
              <a:t>Represents</a:t>
            </a:r>
            <a:r>
              <a:rPr dirty="0" sz="1200" spc="-30">
                <a:solidFill>
                  <a:srgbClr val="070707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70707"/>
                </a:solidFill>
                <a:latin typeface="Calibri"/>
                <a:cs typeface="Calibri"/>
              </a:rPr>
              <a:t>an</a:t>
            </a:r>
            <a:r>
              <a:rPr dirty="0" sz="1200" spc="65">
                <a:solidFill>
                  <a:srgbClr val="070707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70707"/>
                </a:solidFill>
                <a:latin typeface="Calibri"/>
                <a:cs typeface="Calibri"/>
              </a:rPr>
              <a:t>underserved</a:t>
            </a:r>
            <a:r>
              <a:rPr dirty="0" sz="1200" spc="-5">
                <a:solidFill>
                  <a:srgbClr val="070707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70707"/>
                </a:solidFill>
                <a:latin typeface="Calibri"/>
                <a:cs typeface="Calibri"/>
              </a:rPr>
              <a:t>region</a:t>
            </a:r>
            <a:r>
              <a:rPr dirty="0" sz="1200" spc="-5">
                <a:solidFill>
                  <a:srgbClr val="070707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70707"/>
                </a:solidFill>
                <a:latin typeface="Calibri"/>
                <a:cs typeface="Calibri"/>
              </a:rPr>
              <a:t>or</a:t>
            </a:r>
            <a:r>
              <a:rPr dirty="0" sz="1200" spc="-70">
                <a:solidFill>
                  <a:srgbClr val="070707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70707"/>
                </a:solidFill>
                <a:latin typeface="Calibri"/>
                <a:cs typeface="Calibri"/>
              </a:rPr>
              <a:t>demographic</a:t>
            </a:r>
            <a:r>
              <a:rPr dirty="0" sz="1200" spc="-15">
                <a:solidFill>
                  <a:srgbClr val="070707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70707"/>
                </a:solidFill>
                <a:latin typeface="Calibri"/>
                <a:cs typeface="Calibri"/>
              </a:rPr>
              <a:t>of</a:t>
            </a:r>
            <a:r>
              <a:rPr dirty="0" sz="1200" spc="-35">
                <a:solidFill>
                  <a:srgbClr val="070707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70707"/>
                </a:solidFill>
                <a:latin typeface="Calibri"/>
                <a:cs typeface="Calibri"/>
              </a:rPr>
              <a:t>the</a:t>
            </a:r>
            <a:r>
              <a:rPr dirty="0" sz="1200" spc="-35">
                <a:solidFill>
                  <a:srgbClr val="070707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70707"/>
                </a:solidFill>
                <a:latin typeface="Calibri"/>
                <a:cs typeface="Calibri"/>
              </a:rPr>
              <a:t>state.</a:t>
            </a:r>
            <a:endParaRPr sz="1200">
              <a:latin typeface="Calibri"/>
              <a:cs typeface="Calibri"/>
            </a:endParaRPr>
          </a:p>
          <a:p>
            <a:pPr marL="31115">
              <a:lnSpc>
                <a:spcPct val="100000"/>
              </a:lnSpc>
              <a:spcBef>
                <a:spcPts val="384"/>
              </a:spcBef>
            </a:pPr>
            <a:r>
              <a:rPr dirty="0" sz="1300" spc="-45">
                <a:solidFill>
                  <a:srgbClr val="0C0C0C"/>
                </a:solidFill>
                <a:latin typeface="Calibri"/>
                <a:cs typeface="Calibri"/>
              </a:rPr>
              <a:t>Scoring</a:t>
            </a:r>
            <a:r>
              <a:rPr dirty="0" sz="1300" spc="-10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1300" spc="-65">
                <a:solidFill>
                  <a:srgbClr val="0C0C0C"/>
                </a:solidFill>
                <a:latin typeface="Calibri"/>
                <a:cs typeface="Calibri"/>
              </a:rPr>
              <a:t>Options:</a:t>
            </a:r>
            <a:r>
              <a:rPr dirty="0" sz="1300" spc="35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1300" spc="-220">
                <a:solidFill>
                  <a:srgbClr val="0C0C0C"/>
                </a:solidFill>
                <a:latin typeface="Calibri"/>
                <a:cs typeface="Calibri"/>
              </a:rPr>
              <a:t>o</a:t>
            </a:r>
            <a:r>
              <a:rPr dirty="0" sz="1300" spc="-40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1300" spc="-135">
                <a:solidFill>
                  <a:srgbClr val="0C0C0C"/>
                </a:solidFill>
                <a:latin typeface="Calibri"/>
                <a:cs typeface="Calibri"/>
              </a:rPr>
              <a:t>-</a:t>
            </a:r>
            <a:r>
              <a:rPr dirty="0" sz="1300" spc="-30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900" spc="-50">
                <a:solidFill>
                  <a:srgbClr val="0C0C0C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  <a:p>
            <a:pPr marL="47625">
              <a:lnSpc>
                <a:spcPct val="100000"/>
              </a:lnSpc>
              <a:spcBef>
                <a:spcPts val="1095"/>
              </a:spcBef>
            </a:pPr>
            <a:r>
              <a:rPr dirty="0" sz="1500" spc="-80" b="1">
                <a:solidFill>
                  <a:srgbClr val="050505"/>
                </a:solidFill>
                <a:latin typeface="Calibri"/>
                <a:cs typeface="Calibri"/>
              </a:rPr>
              <a:t>Missouri</a:t>
            </a:r>
            <a:r>
              <a:rPr dirty="0" sz="1500" spc="80" b="1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500" spc="-75" b="1">
                <a:solidFill>
                  <a:srgbClr val="050505"/>
                </a:solidFill>
                <a:latin typeface="Calibri"/>
                <a:cs typeface="Calibri"/>
              </a:rPr>
              <a:t>Humanities</a:t>
            </a:r>
            <a:r>
              <a:rPr dirty="0" sz="1500" spc="30" b="1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500" spc="-75" b="1">
                <a:solidFill>
                  <a:srgbClr val="050505"/>
                </a:solidFill>
                <a:latin typeface="Calibri"/>
                <a:cs typeface="Calibri"/>
              </a:rPr>
              <a:t>Mission,</a:t>
            </a:r>
            <a:r>
              <a:rPr dirty="0" sz="1500" spc="20" b="1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500" spc="-70" b="1">
                <a:solidFill>
                  <a:srgbClr val="050505"/>
                </a:solidFill>
                <a:latin typeface="Calibri"/>
                <a:cs typeface="Calibri"/>
              </a:rPr>
              <a:t>Goals/Priorities</a:t>
            </a:r>
            <a:r>
              <a:rPr dirty="0" sz="1500" spc="-15" b="1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500" spc="-10" b="1">
                <a:solidFill>
                  <a:srgbClr val="050505"/>
                </a:solidFill>
                <a:latin typeface="Calibri"/>
                <a:cs typeface="Calibri"/>
              </a:rPr>
              <a:t>Comment</a:t>
            </a:r>
            <a:endParaRPr sz="1500">
              <a:latin typeface="Calibri"/>
              <a:cs typeface="Calibri"/>
            </a:endParaRPr>
          </a:p>
          <a:p>
            <a:pPr marL="52705">
              <a:lnSpc>
                <a:spcPct val="100000"/>
              </a:lnSpc>
              <a:spcBef>
                <a:spcPts val="110"/>
              </a:spcBef>
            </a:pPr>
            <a:r>
              <a:rPr dirty="0" sz="900" spc="-60" i="1">
                <a:solidFill>
                  <a:srgbClr val="050505"/>
                </a:solidFill>
                <a:latin typeface="Verdana"/>
                <a:cs typeface="Verdana"/>
              </a:rPr>
              <a:t>Character</a:t>
            </a:r>
            <a:r>
              <a:rPr dirty="0" sz="900" spc="-120" i="1">
                <a:solidFill>
                  <a:srgbClr val="050505"/>
                </a:solidFill>
                <a:latin typeface="Verdana"/>
                <a:cs typeface="Verdana"/>
              </a:rPr>
              <a:t> </a:t>
            </a:r>
            <a:r>
              <a:rPr dirty="0" sz="900" spc="-70" i="1">
                <a:solidFill>
                  <a:srgbClr val="050505"/>
                </a:solidFill>
                <a:latin typeface="Verdana"/>
                <a:cs typeface="Verdana"/>
              </a:rPr>
              <a:t>Limit:</a:t>
            </a:r>
            <a:r>
              <a:rPr dirty="0" sz="900" spc="-15" i="1">
                <a:solidFill>
                  <a:srgbClr val="050505"/>
                </a:solidFill>
                <a:latin typeface="Verdana"/>
                <a:cs typeface="Verdana"/>
              </a:rPr>
              <a:t> </a:t>
            </a:r>
            <a:r>
              <a:rPr dirty="0" sz="900" spc="-25" i="1">
                <a:solidFill>
                  <a:srgbClr val="050505"/>
                </a:solidFill>
                <a:latin typeface="Verdana"/>
                <a:cs typeface="Verdana"/>
              </a:rPr>
              <a:t>750</a:t>
            </a:r>
            <a:endParaRPr sz="9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9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9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900">
              <a:latin typeface="Verdana"/>
              <a:cs typeface="Verdana"/>
            </a:endParaRPr>
          </a:p>
          <a:p>
            <a:pPr marL="85090">
              <a:lnSpc>
                <a:spcPct val="100000"/>
              </a:lnSpc>
              <a:spcBef>
                <a:spcPts val="5"/>
              </a:spcBef>
            </a:pPr>
            <a:r>
              <a:rPr dirty="0" sz="1900" spc="-90" i="1">
                <a:latin typeface="Times New Roman"/>
                <a:cs typeface="Times New Roman"/>
              </a:rPr>
              <a:t>Technical</a:t>
            </a:r>
            <a:r>
              <a:rPr dirty="0" sz="1900" spc="-165" i="1">
                <a:latin typeface="Times New Roman"/>
                <a:cs typeface="Times New Roman"/>
              </a:rPr>
              <a:t> </a:t>
            </a:r>
            <a:r>
              <a:rPr dirty="0" sz="1900" spc="-10" i="1">
                <a:latin typeface="Times New Roman"/>
                <a:cs typeface="Times New Roman"/>
              </a:rPr>
              <a:t>Elements</a:t>
            </a:r>
            <a:endParaRPr sz="1900">
              <a:latin typeface="Times New Roman"/>
              <a:cs typeface="Times New Roman"/>
            </a:endParaRPr>
          </a:p>
          <a:p>
            <a:pPr marL="39370">
              <a:lnSpc>
                <a:spcPts val="1800"/>
              </a:lnSpc>
              <a:spcBef>
                <a:spcPts val="100"/>
              </a:spcBef>
            </a:pPr>
            <a:r>
              <a:rPr dirty="0" sz="1500" spc="-70" b="1">
                <a:latin typeface="Calibri"/>
                <a:cs typeface="Calibri"/>
              </a:rPr>
              <a:t>Adequate</a:t>
            </a:r>
            <a:r>
              <a:rPr dirty="0" sz="1500" spc="5" b="1">
                <a:latin typeface="Calibri"/>
                <a:cs typeface="Calibri"/>
              </a:rPr>
              <a:t> </a:t>
            </a:r>
            <a:r>
              <a:rPr dirty="0" sz="1500" spc="-10" b="1">
                <a:latin typeface="Calibri"/>
                <a:cs typeface="Calibri"/>
              </a:rPr>
              <a:t>Evaluation*</a:t>
            </a:r>
            <a:endParaRPr sz="1500">
              <a:latin typeface="Calibri"/>
              <a:cs typeface="Calibri"/>
            </a:endParaRPr>
          </a:p>
          <a:p>
            <a:pPr marL="52705">
              <a:lnSpc>
                <a:spcPts val="1440"/>
              </a:lnSpc>
            </a:pPr>
            <a:r>
              <a:rPr dirty="0" sz="1200" spc="-20">
                <a:solidFill>
                  <a:srgbClr val="050505"/>
                </a:solidFill>
                <a:latin typeface="Calibri"/>
                <a:cs typeface="Calibri"/>
              </a:rPr>
              <a:t>Plan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 or</a:t>
            </a:r>
            <a:r>
              <a:rPr dirty="0" sz="1200" spc="2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050505"/>
                </a:solidFill>
                <a:latin typeface="Calibri"/>
                <a:cs typeface="Calibri"/>
              </a:rPr>
              <a:t>component</a:t>
            </a:r>
            <a:r>
              <a:rPr dirty="0" sz="1200" spc="-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for</a:t>
            </a:r>
            <a:r>
              <a:rPr dirty="0" sz="1200" spc="2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the </a:t>
            </a:r>
            <a:r>
              <a:rPr dirty="0" sz="1200" spc="-10">
                <a:solidFill>
                  <a:srgbClr val="050505"/>
                </a:solidFill>
                <a:latin typeface="Calibri"/>
                <a:cs typeface="Calibri"/>
              </a:rPr>
              <a:t>activity</a:t>
            </a:r>
            <a:r>
              <a:rPr dirty="0" sz="1200" spc="-45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50505"/>
                </a:solidFill>
                <a:latin typeface="Calibri"/>
                <a:cs typeface="Calibri"/>
              </a:rPr>
              <a:t>or</a:t>
            </a:r>
            <a:r>
              <a:rPr dirty="0" sz="1200" spc="20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50505"/>
                </a:solidFill>
                <a:latin typeface="Calibri"/>
                <a:cs typeface="Calibri"/>
              </a:rPr>
              <a:t>project.</a:t>
            </a:r>
            <a:endParaRPr sz="1200">
              <a:latin typeface="Calibri"/>
              <a:cs typeface="Calibri"/>
            </a:endParaRPr>
          </a:p>
          <a:p>
            <a:pPr marL="39370">
              <a:lnSpc>
                <a:spcPct val="100000"/>
              </a:lnSpc>
              <a:spcBef>
                <a:spcPts val="359"/>
              </a:spcBef>
            </a:pPr>
            <a:r>
              <a:rPr dirty="0" sz="1300" spc="-45">
                <a:solidFill>
                  <a:srgbClr val="0D0D0D"/>
                </a:solidFill>
                <a:latin typeface="Calibri"/>
                <a:cs typeface="Calibri"/>
              </a:rPr>
              <a:t>Scoring</a:t>
            </a:r>
            <a:r>
              <a:rPr dirty="0" sz="1300" spc="-2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300" spc="-65">
                <a:solidFill>
                  <a:srgbClr val="0D0D0D"/>
                </a:solidFill>
                <a:latin typeface="Calibri"/>
                <a:cs typeface="Calibri"/>
              </a:rPr>
              <a:t>Options:</a:t>
            </a:r>
            <a:r>
              <a:rPr dirty="0" sz="1300" spc="1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300" spc="-220">
                <a:solidFill>
                  <a:srgbClr val="0D0D0D"/>
                </a:solidFill>
                <a:latin typeface="Calibri"/>
                <a:cs typeface="Calibri"/>
              </a:rPr>
              <a:t>o</a:t>
            </a:r>
            <a:r>
              <a:rPr dirty="0" sz="1300" spc="-5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300" spc="-110">
                <a:solidFill>
                  <a:srgbClr val="0D0D0D"/>
                </a:solidFill>
                <a:latin typeface="Calibri"/>
                <a:cs typeface="Calibri"/>
              </a:rPr>
              <a:t>-</a:t>
            </a:r>
            <a:r>
              <a:rPr dirty="0" sz="1300" spc="-4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900" spc="-5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36752" y="9262871"/>
            <a:ext cx="147256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>
                <a:solidFill>
                  <a:srgbClr val="0E0E0E"/>
                </a:solidFill>
                <a:latin typeface="Calibri"/>
                <a:cs typeface="Calibri"/>
              </a:rPr>
              <a:t>Printed</a:t>
            </a:r>
            <a:r>
              <a:rPr dirty="0" sz="900" spc="-15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0E0E0E"/>
                </a:solidFill>
                <a:latin typeface="Calibri"/>
                <a:cs typeface="Calibri"/>
              </a:rPr>
              <a:t>On:</a:t>
            </a:r>
            <a:r>
              <a:rPr dirty="0" sz="900" spc="-5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0E0E0E"/>
                </a:solidFill>
                <a:latin typeface="Calibri"/>
                <a:cs typeface="Calibri"/>
              </a:rPr>
              <a:t>17</a:t>
            </a:r>
            <a:r>
              <a:rPr dirty="0" sz="900" spc="-20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900" spc="-10">
                <a:solidFill>
                  <a:srgbClr val="0E0E0E"/>
                </a:solidFill>
                <a:latin typeface="Calibri"/>
                <a:cs typeface="Calibri"/>
              </a:rPr>
              <a:t>September</a:t>
            </a:r>
            <a:r>
              <a:rPr dirty="0" sz="900" spc="-40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900" spc="-20">
                <a:solidFill>
                  <a:srgbClr val="0E0E0E"/>
                </a:solidFill>
                <a:latin typeface="Calibri"/>
                <a:cs typeface="Calibri"/>
              </a:rPr>
              <a:t>2024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206623" y="9256014"/>
            <a:ext cx="124079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0D0D0D"/>
                </a:solidFill>
                <a:latin typeface="Calibri"/>
                <a:cs typeface="Calibri"/>
              </a:rPr>
              <a:t>2024</a:t>
            </a:r>
            <a:r>
              <a:rPr dirty="0" sz="900" spc="4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0D0D0D"/>
                </a:solidFill>
                <a:latin typeface="Calibri"/>
                <a:cs typeface="Calibri"/>
              </a:rPr>
              <a:t>August</a:t>
            </a:r>
            <a:r>
              <a:rPr dirty="0" sz="900" spc="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900" spc="-25">
                <a:solidFill>
                  <a:srgbClr val="0D0D0D"/>
                </a:solidFill>
                <a:latin typeface="Calibri"/>
                <a:cs typeface="Calibri"/>
              </a:rPr>
              <a:t>Major-</a:t>
            </a:r>
            <a:r>
              <a:rPr dirty="0" sz="900" spc="-10">
                <a:solidFill>
                  <a:srgbClr val="0D0D0D"/>
                </a:solidFill>
                <a:latin typeface="Calibri"/>
                <a:cs typeface="Calibri"/>
              </a:rPr>
              <a:t>Grants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640956" y="9250806"/>
            <a:ext cx="7683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solidFill>
                  <a:srgbClr val="131313"/>
                </a:solidFill>
                <a:latin typeface="Arial Narrow"/>
                <a:cs typeface="Arial Narrow"/>
              </a:rPr>
              <a:t>2</a:t>
            </a:r>
            <a:endParaRPr sz="9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769903" y="2761960"/>
            <a:ext cx="5994400" cy="0"/>
          </a:xfrm>
          <a:custGeom>
            <a:avLst/>
            <a:gdLst/>
            <a:ahLst/>
            <a:cxnLst/>
            <a:rect l="l" t="t" r="r" b="b"/>
            <a:pathLst>
              <a:path w="5994400" h="0">
                <a:moveTo>
                  <a:pt x="0" y="0"/>
                </a:moveTo>
                <a:lnTo>
                  <a:pt x="5994247" y="0"/>
                </a:lnTo>
              </a:path>
            </a:pathLst>
          </a:custGeom>
          <a:ln w="458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427514" y="203370"/>
            <a:ext cx="8445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 i="1">
                <a:latin typeface="Arial"/>
                <a:cs typeface="Arial"/>
              </a:rPr>
              <a:t>di</a:t>
            </a:r>
            <a:endParaRPr sz="7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27211" y="364698"/>
            <a:ext cx="5060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 b="1">
                <a:latin typeface="Arial"/>
                <a:cs typeface="Arial"/>
              </a:rPr>
              <a:t>Evaluation</a:t>
            </a:r>
            <a:endParaRPr sz="8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89733" y="350959"/>
            <a:ext cx="96139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 b="1">
                <a:latin typeface="Arial"/>
                <a:cs typeface="Arial"/>
              </a:rPr>
              <a:t>Missouri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spc="-50" b="1">
                <a:latin typeface="Arial"/>
                <a:cs typeface="Arial"/>
              </a:rPr>
              <a:t>Humanities</a:t>
            </a:r>
            <a:endParaRPr sz="8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57687" y="810045"/>
            <a:ext cx="2174240" cy="120459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355"/>
              </a:spcBef>
            </a:pPr>
            <a:r>
              <a:rPr dirty="0" sz="1200">
                <a:latin typeface="Arial"/>
                <a:cs typeface="Arial"/>
              </a:rPr>
              <a:t>Project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!Budget*</a:t>
            </a:r>
            <a:endParaRPr sz="1200">
              <a:latin typeface="Arial"/>
              <a:cs typeface="Arial"/>
            </a:endParaRPr>
          </a:p>
          <a:p>
            <a:pPr marL="20955">
              <a:lnSpc>
                <a:spcPct val="100000"/>
              </a:lnSpc>
              <a:spcBef>
                <a:spcPts val="225"/>
              </a:spcBef>
            </a:pPr>
            <a:r>
              <a:rPr dirty="0" sz="1050" spc="-10">
                <a:latin typeface="Arial"/>
                <a:cs typeface="Arial"/>
              </a:rPr>
              <a:t>Acceptable</a:t>
            </a:r>
            <a:endParaRPr sz="105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615"/>
              </a:spcBef>
            </a:pPr>
            <a:r>
              <a:rPr dirty="0" sz="1050" spc="-60">
                <a:latin typeface="Arial"/>
                <a:cs typeface="Arial"/>
              </a:rPr>
              <a:t>Scowing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Options: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 spc="-70">
                <a:latin typeface="Arial"/>
                <a:cs typeface="Arial"/>
              </a:rPr>
              <a:t>o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- </a:t>
            </a:r>
            <a:r>
              <a:rPr dirty="0" sz="850" spc="-50">
                <a:latin typeface="Arial"/>
                <a:cs typeface="Arial"/>
              </a:rPr>
              <a:t>3</a:t>
            </a:r>
            <a:endParaRPr sz="8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80">
                <a:latin typeface="Arial"/>
                <a:cs typeface="Arial"/>
              </a:rPr>
              <a:t>Technical</a:t>
            </a:r>
            <a:r>
              <a:rPr dirty="0" sz="1400" spc="50">
                <a:latin typeface="Arial"/>
                <a:cs typeface="Arial"/>
              </a:rPr>
              <a:t> </a:t>
            </a:r>
            <a:r>
              <a:rPr dirty="0" sz="1400" spc="-90">
                <a:latin typeface="Arial"/>
                <a:cs typeface="Arial"/>
              </a:rPr>
              <a:t>Elements</a:t>
            </a:r>
            <a:r>
              <a:rPr dirty="0" sz="1400" spc="45">
                <a:latin typeface="Arial"/>
                <a:cs typeface="Arial"/>
              </a:rPr>
              <a:t> </a:t>
            </a:r>
            <a:r>
              <a:rPr dirty="0" sz="1400" spc="-50">
                <a:latin typeface="Arial"/>
                <a:cs typeface="Arial"/>
              </a:rPr>
              <a:t>Comment</a:t>
            </a:r>
            <a:endParaRPr sz="1400">
              <a:latin typeface="Arial"/>
              <a:cs typeface="Arial"/>
            </a:endParaRPr>
          </a:p>
          <a:p>
            <a:pPr marL="29209">
              <a:lnSpc>
                <a:spcPct val="100000"/>
              </a:lnSpc>
              <a:spcBef>
                <a:spcPts val="155"/>
              </a:spcBef>
            </a:pPr>
            <a:r>
              <a:rPr dirty="0" sz="900" i="1">
                <a:latin typeface="Arial"/>
                <a:cs typeface="Arial"/>
              </a:rPr>
              <a:t>Character</a:t>
            </a:r>
            <a:r>
              <a:rPr dirty="0" sz="900" spc="114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Limit:</a:t>
            </a:r>
            <a:r>
              <a:rPr dirty="0" sz="900" spc="-45" i="1">
                <a:latin typeface="Arial"/>
                <a:cs typeface="Arial"/>
              </a:rPr>
              <a:t> </a:t>
            </a:r>
            <a:r>
              <a:rPr dirty="0" sz="900" spc="-25" i="1">
                <a:latin typeface="Arial"/>
                <a:cs typeface="Arial"/>
              </a:rPr>
              <a:t>750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75114" y="2418008"/>
            <a:ext cx="2745740" cy="1107440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650"/>
              </a:spcBef>
            </a:pPr>
            <a:r>
              <a:rPr dirty="0" sz="1550" i="1">
                <a:latin typeface="Arial"/>
                <a:cs typeface="Arial"/>
              </a:rPr>
              <a:t>Percentage</a:t>
            </a:r>
            <a:r>
              <a:rPr dirty="0" sz="1550" spc="180" i="1">
                <a:latin typeface="Arial"/>
                <a:cs typeface="Arial"/>
              </a:rPr>
              <a:t> </a:t>
            </a:r>
            <a:r>
              <a:rPr dirty="0" sz="1550" i="1">
                <a:latin typeface="Arial"/>
                <a:cs typeface="Arial"/>
              </a:rPr>
              <a:t>of</a:t>
            </a:r>
            <a:r>
              <a:rPr dirty="0" sz="1550" spc="240" i="1">
                <a:latin typeface="Arial"/>
                <a:cs typeface="Arial"/>
              </a:rPr>
              <a:t> </a:t>
            </a:r>
            <a:r>
              <a:rPr dirty="0" sz="1550" spc="-10" i="1">
                <a:latin typeface="Arial"/>
                <a:cs typeface="Arial"/>
              </a:rPr>
              <a:t>scores</a:t>
            </a:r>
            <a:endParaRPr sz="1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1100" b="1">
                <a:latin typeface="Arial"/>
                <a:cs typeface="Arial"/>
              </a:rPr>
              <a:t>What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45" b="1">
                <a:latin typeface="Arial"/>
                <a:cs typeface="Arial"/>
              </a:rPr>
              <a:t>percentage</a:t>
            </a:r>
            <a:r>
              <a:rPr dirty="0" sz="1100" b="1">
                <a:latin typeface="Arial"/>
                <a:cs typeface="Arial"/>
              </a:rPr>
              <a:t> of</a:t>
            </a:r>
            <a:r>
              <a:rPr dirty="0" sz="1100" spc="-60" b="1">
                <a:latin typeface="Arial"/>
                <a:cs typeface="Arial"/>
              </a:rPr>
              <a:t> </a:t>
            </a:r>
            <a:r>
              <a:rPr dirty="0" sz="1100" spc="-95" b="1">
                <a:latin typeface="Arial"/>
                <a:cs typeface="Arial"/>
              </a:rPr>
              <a:t>scores</a:t>
            </a:r>
            <a:r>
              <a:rPr dirty="0" sz="1100" spc="3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mean</a:t>
            </a:r>
            <a:endParaRPr sz="11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175"/>
              </a:spcBef>
            </a:pPr>
            <a:r>
              <a:rPr dirty="0" sz="1050" spc="-10">
                <a:latin typeface="Arial"/>
                <a:cs typeface="Arial"/>
              </a:rPr>
              <a:t>(75-</a:t>
            </a:r>
            <a:r>
              <a:rPr dirty="0" sz="1050">
                <a:latin typeface="Arial"/>
                <a:cs typeface="Arial"/>
              </a:rPr>
              <a:t>100%)</a:t>
            </a:r>
            <a:r>
              <a:rPr dirty="0" sz="1050" spc="114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23-30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Fully </a:t>
            </a:r>
            <a:r>
              <a:rPr dirty="0" sz="1050" spc="-20">
                <a:latin typeface="Arial"/>
                <a:cs typeface="Arial"/>
              </a:rPr>
              <a:t>Fund</a:t>
            </a:r>
            <a:endParaRPr sz="1050">
              <a:latin typeface="Arial"/>
              <a:cs typeface="Arial"/>
            </a:endParaRPr>
          </a:p>
          <a:p>
            <a:pPr marL="18415">
              <a:lnSpc>
                <a:spcPct val="100000"/>
              </a:lnSpc>
              <a:spcBef>
                <a:spcPts val="254"/>
              </a:spcBef>
            </a:pPr>
            <a:r>
              <a:rPr dirty="0" sz="1050" spc="-35">
                <a:latin typeface="Arial"/>
                <a:cs typeface="Arial"/>
              </a:rPr>
              <a:t>(54%-</a:t>
            </a:r>
            <a:r>
              <a:rPr dirty="0" sz="1050">
                <a:latin typeface="Arial"/>
                <a:cs typeface="Arial"/>
              </a:rPr>
              <a:t>74%)</a:t>
            </a:r>
            <a:r>
              <a:rPr dirty="0" sz="1050" spc="1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17-22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partial</a:t>
            </a:r>
            <a:r>
              <a:rPr dirty="0" sz="1050" spc="35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fund</a:t>
            </a:r>
            <a:endParaRPr sz="1050">
              <a:latin typeface="Arial"/>
              <a:cs typeface="Arial"/>
            </a:endParaRPr>
          </a:p>
          <a:p>
            <a:pPr marL="18415">
              <a:lnSpc>
                <a:spcPct val="100000"/>
              </a:lnSpc>
              <a:spcBef>
                <a:spcPts val="180"/>
              </a:spcBef>
            </a:pPr>
            <a:r>
              <a:rPr dirty="0" sz="1050">
                <a:latin typeface="Arial"/>
                <a:cs typeface="Arial"/>
              </a:rPr>
              <a:t>(53%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below)</a:t>
            </a:r>
            <a:r>
              <a:rPr dirty="0" sz="1050" spc="1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16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below-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do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</a:t>
            </a:r>
            <a:r>
              <a:rPr dirty="0" sz="1050" spc="16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fund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242820">
              <a:lnSpc>
                <a:spcPct val="100000"/>
              </a:lnSpc>
              <a:spcBef>
                <a:spcPts val="100"/>
              </a:spcBef>
            </a:pPr>
            <a:r>
              <a:rPr dirty="0"/>
              <a:t>Who</a:t>
            </a:r>
            <a:r>
              <a:rPr dirty="0" spc="-130"/>
              <a:t> </a:t>
            </a:r>
            <a:r>
              <a:rPr dirty="0" spc="-35"/>
              <a:t>May</a:t>
            </a:r>
            <a:r>
              <a:rPr dirty="0" spc="-229"/>
              <a:t> </a:t>
            </a:r>
            <a:r>
              <a:rPr dirty="0" spc="-20"/>
              <a:t>Apply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8329" y="2020824"/>
            <a:ext cx="8535670" cy="40640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07975" marR="5080" indent="-295910">
              <a:lnSpc>
                <a:spcPct val="100299"/>
              </a:lnSpc>
              <a:spcBef>
                <a:spcPts val="90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0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MH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will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consider</a:t>
            </a:r>
            <a:r>
              <a:rPr dirty="0" sz="2600" spc="-4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any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proposal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to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support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humanities-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based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projects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programs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submitted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by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non-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profit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organization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or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civic,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educational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cultural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organization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that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operates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as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a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non-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profit,</a:t>
            </a:r>
            <a:r>
              <a:rPr dirty="0" sz="2600" spc="-9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including</a:t>
            </a:r>
            <a:r>
              <a:rPr dirty="0" sz="2600" spc="-10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(but</a:t>
            </a:r>
            <a:r>
              <a:rPr dirty="0" sz="2600" spc="-9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not</a:t>
            </a:r>
            <a:r>
              <a:rPr dirty="0" sz="2600" spc="-10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limited</a:t>
            </a:r>
            <a:r>
              <a:rPr dirty="0" sz="2600" spc="-9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0">
                <a:solidFill>
                  <a:srgbClr val="002060"/>
                </a:solidFill>
                <a:latin typeface="Times New Roman"/>
                <a:cs typeface="Times New Roman"/>
              </a:rPr>
              <a:t>to):</a:t>
            </a:r>
            <a:endParaRPr sz="2600">
              <a:latin typeface="Times New Roman"/>
              <a:cs typeface="Times New Roman"/>
            </a:endParaRPr>
          </a:p>
          <a:p>
            <a:pPr marL="603885" indent="-246379">
              <a:lnSpc>
                <a:spcPct val="100000"/>
              </a:lnSpc>
              <a:spcBef>
                <a:spcPts val="495"/>
              </a:spcBef>
              <a:buClr>
                <a:srgbClr val="8CADAE"/>
              </a:buClr>
              <a:buSzPct val="72727"/>
              <a:buFont typeface="Arial"/>
              <a:buChar char="•"/>
              <a:tabLst>
                <a:tab pos="603885" algn="l"/>
              </a:tabLst>
            </a:pPr>
            <a:r>
              <a:rPr dirty="0" sz="2200" spc="-20">
                <a:latin typeface="Times New Roman"/>
                <a:cs typeface="Times New Roman"/>
              </a:rPr>
              <a:t>Schools</a:t>
            </a:r>
            <a:r>
              <a:rPr dirty="0" sz="2200" spc="-7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and</a:t>
            </a:r>
            <a:r>
              <a:rPr dirty="0" sz="2200" spc="-7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other</a:t>
            </a:r>
            <a:r>
              <a:rPr dirty="0" sz="2200" spc="-65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educational</a:t>
            </a:r>
            <a:r>
              <a:rPr dirty="0" sz="2200" spc="-7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institutions</a:t>
            </a:r>
            <a:endParaRPr sz="2200">
              <a:latin typeface="Times New Roman"/>
              <a:cs typeface="Times New Roman"/>
            </a:endParaRPr>
          </a:p>
          <a:p>
            <a:pPr marL="603885" indent="-246379">
              <a:lnSpc>
                <a:spcPct val="100000"/>
              </a:lnSpc>
              <a:spcBef>
                <a:spcPts val="455"/>
              </a:spcBef>
              <a:buClr>
                <a:srgbClr val="8CADAE"/>
              </a:buClr>
              <a:buSzPct val="72727"/>
              <a:buFont typeface="Arial"/>
              <a:buChar char="•"/>
              <a:tabLst>
                <a:tab pos="603885" algn="l"/>
              </a:tabLst>
            </a:pPr>
            <a:r>
              <a:rPr dirty="0" sz="2200" spc="-10">
                <a:latin typeface="Times New Roman"/>
                <a:cs typeface="Times New Roman"/>
              </a:rPr>
              <a:t>Local</a:t>
            </a:r>
            <a:r>
              <a:rPr dirty="0" sz="2200" spc="-75">
                <a:latin typeface="Times New Roman"/>
                <a:cs typeface="Times New Roman"/>
              </a:rPr>
              <a:t> </a:t>
            </a:r>
            <a:r>
              <a:rPr dirty="0" sz="2200" spc="-25">
                <a:latin typeface="Times New Roman"/>
                <a:cs typeface="Times New Roman"/>
              </a:rPr>
              <a:t>government</a:t>
            </a:r>
            <a:r>
              <a:rPr dirty="0" sz="2200" spc="-70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and</a:t>
            </a:r>
            <a:r>
              <a:rPr dirty="0" sz="2200" spc="-75">
                <a:latin typeface="Times New Roman"/>
                <a:cs typeface="Times New Roman"/>
              </a:rPr>
              <a:t> </a:t>
            </a:r>
            <a:r>
              <a:rPr dirty="0" sz="2200" spc="-25">
                <a:latin typeface="Times New Roman"/>
                <a:cs typeface="Times New Roman"/>
              </a:rPr>
              <a:t>governmental</a:t>
            </a:r>
            <a:r>
              <a:rPr dirty="0" sz="2200" spc="-7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agencies</a:t>
            </a:r>
            <a:endParaRPr sz="2200">
              <a:latin typeface="Times New Roman"/>
              <a:cs typeface="Times New Roman"/>
            </a:endParaRPr>
          </a:p>
          <a:p>
            <a:pPr marL="603885" indent="-246379">
              <a:lnSpc>
                <a:spcPct val="100000"/>
              </a:lnSpc>
              <a:spcBef>
                <a:spcPts val="455"/>
              </a:spcBef>
              <a:buClr>
                <a:srgbClr val="8CADAE"/>
              </a:buClr>
              <a:buSzPct val="72727"/>
              <a:buFont typeface="Arial"/>
              <a:buChar char="•"/>
              <a:tabLst>
                <a:tab pos="603885" algn="l"/>
              </a:tabLst>
            </a:pPr>
            <a:r>
              <a:rPr dirty="0" sz="2200" spc="-10">
                <a:latin typeface="Times New Roman"/>
                <a:cs typeface="Times New Roman"/>
              </a:rPr>
              <a:t>Civic</a:t>
            </a:r>
            <a:r>
              <a:rPr dirty="0" sz="2200" spc="-10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associations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2200">
              <a:latin typeface="Times New Roman"/>
              <a:cs typeface="Times New Roman"/>
            </a:endParaRPr>
          </a:p>
          <a:p>
            <a:pPr marL="307975" marR="283845" indent="-295910">
              <a:lnSpc>
                <a:spcPts val="3100"/>
              </a:lnSpc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0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Organizations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may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apply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0">
                <a:solidFill>
                  <a:srgbClr val="002060"/>
                </a:solidFill>
                <a:latin typeface="Times New Roman"/>
                <a:cs typeface="Times New Roman"/>
              </a:rPr>
              <a:t>individually,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in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partnership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0">
                <a:solidFill>
                  <a:srgbClr val="002060"/>
                </a:solidFill>
                <a:latin typeface="Times New Roman"/>
                <a:cs typeface="Times New Roman"/>
              </a:rPr>
              <a:t>with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other</a:t>
            </a:r>
            <a:r>
              <a:rPr dirty="0" sz="2600" spc="-9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eligible</a:t>
            </a:r>
            <a:r>
              <a:rPr dirty="0" sz="2600" spc="-9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entities</a:t>
            </a:r>
            <a:r>
              <a:rPr dirty="0" sz="2600" spc="-9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and</a:t>
            </a:r>
            <a:r>
              <a:rPr dirty="0" sz="2600" spc="-9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organizations.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03325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Audience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8329" y="2020824"/>
            <a:ext cx="8647430" cy="122047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307975" marR="5080" indent="-295910">
              <a:lnSpc>
                <a:spcPct val="100800"/>
              </a:lnSpc>
              <a:spcBef>
                <a:spcPts val="75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9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The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audiences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and/or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communities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being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served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by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the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proposed</a:t>
            </a:r>
            <a:r>
              <a:rPr dirty="0" sz="26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program</a:t>
            </a:r>
            <a:r>
              <a:rPr dirty="0" sz="26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project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must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be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located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within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the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state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of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Missouri.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47470">
              <a:lnSpc>
                <a:spcPct val="100000"/>
              </a:lnSpc>
              <a:spcBef>
                <a:spcPts val="100"/>
              </a:spcBef>
            </a:pPr>
            <a:r>
              <a:rPr dirty="0" spc="-35"/>
              <a:t>Grant</a:t>
            </a:r>
            <a:r>
              <a:rPr dirty="0" spc="-235"/>
              <a:t> </a:t>
            </a:r>
            <a:r>
              <a:rPr dirty="0"/>
              <a:t>Amounts</a:t>
            </a:r>
            <a:r>
              <a:rPr dirty="0" spc="-160"/>
              <a:t> </a:t>
            </a:r>
            <a:r>
              <a:rPr dirty="0"/>
              <a:t>and</a:t>
            </a:r>
            <a:r>
              <a:rPr dirty="0" spc="-105"/>
              <a:t> </a:t>
            </a:r>
            <a:r>
              <a:rPr dirty="0" spc="-10"/>
              <a:t>Limits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8329" y="2020824"/>
            <a:ext cx="8663940" cy="215900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307975" marR="5080" indent="-295910">
              <a:lnSpc>
                <a:spcPts val="3100"/>
              </a:lnSpc>
              <a:spcBef>
                <a:spcPts val="219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0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Mini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grant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requests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$5,000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less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are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reviewed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and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awarded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twice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each</a:t>
            </a:r>
            <a:r>
              <a:rPr dirty="0" sz="2600" spc="-4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0">
                <a:solidFill>
                  <a:srgbClr val="002060"/>
                </a:solidFill>
                <a:latin typeface="Times New Roman"/>
                <a:cs typeface="Times New Roman"/>
              </a:rPr>
              <a:t>year.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90"/>
              </a:spcBef>
            </a:pPr>
            <a:endParaRPr sz="2600">
              <a:latin typeface="Times New Roman"/>
              <a:cs typeface="Times New Roman"/>
            </a:endParaRPr>
          </a:p>
          <a:p>
            <a:pPr marL="307975" marR="607060" indent="-295910">
              <a:lnSpc>
                <a:spcPts val="3100"/>
              </a:lnSpc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0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Major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grant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requests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$15,000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are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reviewed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and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awarded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twice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each</a:t>
            </a:r>
            <a:r>
              <a:rPr dirty="0" sz="2600" spc="-4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0">
                <a:solidFill>
                  <a:srgbClr val="002060"/>
                </a:solidFill>
                <a:latin typeface="Times New Roman"/>
                <a:cs typeface="Times New Roman"/>
              </a:rPr>
              <a:t>year.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626745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Application</a:t>
            </a:r>
            <a:r>
              <a:rPr dirty="0" spc="-145"/>
              <a:t> </a:t>
            </a:r>
            <a:r>
              <a:rPr dirty="0" spc="-10"/>
              <a:t>Submission</a:t>
            </a:r>
            <a:r>
              <a:rPr dirty="0" spc="-145"/>
              <a:t> </a:t>
            </a:r>
            <a:r>
              <a:rPr dirty="0" spc="-10"/>
              <a:t>Deadlines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ts val="3110"/>
              </a:lnSpc>
              <a:spcBef>
                <a:spcPts val="100"/>
              </a:spcBef>
              <a:tabLst>
                <a:tab pos="4411345" algn="l"/>
              </a:tabLst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14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/>
              <a:t>“Mini”</a:t>
            </a:r>
            <a:r>
              <a:rPr dirty="0" spc="-45"/>
              <a:t> </a:t>
            </a:r>
            <a:r>
              <a:rPr dirty="0"/>
              <a:t>grants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up</a:t>
            </a:r>
            <a:r>
              <a:rPr dirty="0" spc="-45"/>
              <a:t> </a:t>
            </a:r>
            <a:r>
              <a:rPr dirty="0"/>
              <a:t>to</a:t>
            </a:r>
            <a:r>
              <a:rPr dirty="0" spc="-45"/>
              <a:t> </a:t>
            </a:r>
            <a:r>
              <a:rPr dirty="0" spc="-10"/>
              <a:t>$5,000</a:t>
            </a:r>
            <a:r>
              <a:rPr dirty="0"/>
              <a:t>	are</a:t>
            </a:r>
            <a:r>
              <a:rPr dirty="0" spc="-60"/>
              <a:t> </a:t>
            </a:r>
            <a:r>
              <a:rPr dirty="0"/>
              <a:t>reviewed</a:t>
            </a:r>
            <a:r>
              <a:rPr dirty="0" spc="-50"/>
              <a:t> </a:t>
            </a:r>
            <a:r>
              <a:rPr dirty="0"/>
              <a:t>twice</a:t>
            </a:r>
            <a:r>
              <a:rPr dirty="0" spc="-50"/>
              <a:t> </a:t>
            </a:r>
            <a:r>
              <a:rPr dirty="0"/>
              <a:t>each</a:t>
            </a:r>
            <a:r>
              <a:rPr dirty="0" spc="-50"/>
              <a:t> </a:t>
            </a:r>
            <a:r>
              <a:rPr dirty="0" spc="-10"/>
              <a:t>year.</a:t>
            </a:r>
            <a:endParaRPr sz="1800">
              <a:latin typeface="Lucida Sans"/>
              <a:cs typeface="Lucida Sans"/>
            </a:endParaRPr>
          </a:p>
          <a:p>
            <a:pPr marL="346075" marR="43180">
              <a:lnSpc>
                <a:spcPts val="3190"/>
              </a:lnSpc>
              <a:spcBef>
                <a:spcPts val="35"/>
              </a:spcBef>
            </a:pPr>
            <a:r>
              <a:rPr dirty="0"/>
              <a:t>Applications</a:t>
            </a:r>
            <a:r>
              <a:rPr dirty="0" spc="-50"/>
              <a:t> </a:t>
            </a:r>
            <a:r>
              <a:rPr dirty="0"/>
              <a:t>must</a:t>
            </a:r>
            <a:r>
              <a:rPr dirty="0" spc="-60"/>
              <a:t> </a:t>
            </a:r>
            <a:r>
              <a:rPr dirty="0"/>
              <a:t>be</a:t>
            </a:r>
            <a:r>
              <a:rPr dirty="0" spc="-55"/>
              <a:t> </a:t>
            </a:r>
            <a:r>
              <a:rPr dirty="0"/>
              <a:t>received</a:t>
            </a:r>
            <a:r>
              <a:rPr dirty="0" spc="-55"/>
              <a:t> </a:t>
            </a:r>
            <a:r>
              <a:rPr dirty="0"/>
              <a:t>by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/>
              <a:t>first</a:t>
            </a:r>
            <a:r>
              <a:rPr dirty="0" spc="-55"/>
              <a:t> </a:t>
            </a:r>
            <a:r>
              <a:rPr dirty="0"/>
              <a:t>day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 spc="-10"/>
              <a:t>following months:</a:t>
            </a:r>
          </a:p>
          <a:p>
            <a:pPr marL="641350" indent="-245745">
              <a:lnSpc>
                <a:spcPct val="100000"/>
              </a:lnSpc>
              <a:spcBef>
                <a:spcPts val="370"/>
              </a:spcBef>
              <a:buClr>
                <a:srgbClr val="8CADAE"/>
              </a:buClr>
              <a:buSzPct val="75000"/>
              <a:buFont typeface="Arial"/>
              <a:buChar char="•"/>
              <a:tabLst>
                <a:tab pos="641350" algn="l"/>
              </a:tabLst>
            </a:pPr>
            <a:r>
              <a:rPr dirty="0" sz="2400" spc="-10"/>
              <a:t>November</a:t>
            </a:r>
            <a:r>
              <a:rPr dirty="0" sz="2400" spc="-60"/>
              <a:t> </a:t>
            </a:r>
            <a:r>
              <a:rPr dirty="0" sz="2400"/>
              <a:t>1</a:t>
            </a:r>
            <a:r>
              <a:rPr dirty="0" baseline="24305" sz="2400"/>
              <a:t>st</a:t>
            </a:r>
            <a:r>
              <a:rPr dirty="0" baseline="24305" sz="2400" spc="217"/>
              <a:t> </a:t>
            </a:r>
            <a:r>
              <a:rPr dirty="0" sz="2400"/>
              <a:t>at</a:t>
            </a:r>
            <a:r>
              <a:rPr dirty="0" sz="2400" spc="-55"/>
              <a:t> </a:t>
            </a:r>
            <a:r>
              <a:rPr dirty="0" sz="2400" spc="-10"/>
              <a:t>11:59pm</a:t>
            </a:r>
            <a:endParaRPr sz="2400"/>
          </a:p>
          <a:p>
            <a:pPr marL="641350" indent="-245745">
              <a:lnSpc>
                <a:spcPct val="100000"/>
              </a:lnSpc>
              <a:spcBef>
                <a:spcPts val="600"/>
              </a:spcBef>
              <a:buClr>
                <a:srgbClr val="8CADAE"/>
              </a:buClr>
              <a:buSzPct val="75000"/>
              <a:buFont typeface="Arial"/>
              <a:buChar char="•"/>
              <a:tabLst>
                <a:tab pos="641350" algn="l"/>
              </a:tabLst>
            </a:pPr>
            <a:r>
              <a:rPr dirty="0" sz="2400"/>
              <a:t>May</a:t>
            </a:r>
            <a:r>
              <a:rPr dirty="0" sz="2400" spc="-70"/>
              <a:t> </a:t>
            </a:r>
            <a:r>
              <a:rPr dirty="0" sz="2400"/>
              <a:t>1</a:t>
            </a:r>
            <a:r>
              <a:rPr dirty="0" baseline="24305" sz="2400"/>
              <a:t>st</a:t>
            </a:r>
            <a:r>
              <a:rPr dirty="0" baseline="24305" sz="2400" spc="225"/>
              <a:t> </a:t>
            </a:r>
            <a:r>
              <a:rPr dirty="0" sz="2400"/>
              <a:t>at</a:t>
            </a:r>
            <a:r>
              <a:rPr dirty="0" sz="2400" spc="-60"/>
              <a:t> </a:t>
            </a:r>
            <a:r>
              <a:rPr dirty="0" sz="2400" spc="-10"/>
              <a:t>11:59pm</a:t>
            </a:r>
            <a:endParaRPr sz="2400"/>
          </a:p>
          <a:p>
            <a:pPr>
              <a:lnSpc>
                <a:spcPct val="100000"/>
              </a:lnSpc>
              <a:spcBef>
                <a:spcPts val="1695"/>
              </a:spcBef>
              <a:buClr>
                <a:srgbClr val="8CADAE"/>
              </a:buClr>
              <a:buFont typeface="Arial"/>
              <a:buChar char="•"/>
            </a:pPr>
            <a:endParaRPr sz="2400"/>
          </a:p>
          <a:p>
            <a:pPr algn="just" marL="346075" marR="43180" indent="-295910">
              <a:lnSpc>
                <a:spcPts val="3100"/>
              </a:lnSpc>
              <a:spcBef>
                <a:spcPts val="5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1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/>
              <a:t>“Major”</a:t>
            </a:r>
            <a:r>
              <a:rPr dirty="0" spc="-45"/>
              <a:t> </a:t>
            </a:r>
            <a:r>
              <a:rPr dirty="0"/>
              <a:t>grants</a:t>
            </a:r>
            <a:r>
              <a:rPr dirty="0" spc="-45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up</a:t>
            </a:r>
            <a:r>
              <a:rPr dirty="0" spc="-50"/>
              <a:t> </a:t>
            </a:r>
            <a:r>
              <a:rPr dirty="0"/>
              <a:t>to</a:t>
            </a:r>
            <a:r>
              <a:rPr dirty="0" spc="-45"/>
              <a:t> </a:t>
            </a:r>
            <a:r>
              <a:rPr dirty="0"/>
              <a:t>$15,000</a:t>
            </a:r>
            <a:r>
              <a:rPr dirty="0" spc="-50"/>
              <a:t> </a:t>
            </a:r>
            <a:r>
              <a:rPr dirty="0"/>
              <a:t>are</a:t>
            </a:r>
            <a:r>
              <a:rPr dirty="0" spc="-45"/>
              <a:t> </a:t>
            </a:r>
            <a:r>
              <a:rPr dirty="0"/>
              <a:t>reviewed</a:t>
            </a:r>
            <a:r>
              <a:rPr dirty="0" spc="-50"/>
              <a:t> </a:t>
            </a:r>
            <a:r>
              <a:rPr dirty="0"/>
              <a:t>twice</a:t>
            </a:r>
            <a:r>
              <a:rPr dirty="0" spc="-45"/>
              <a:t> </a:t>
            </a:r>
            <a:r>
              <a:rPr dirty="0"/>
              <a:t>each</a:t>
            </a:r>
            <a:r>
              <a:rPr dirty="0" spc="-50"/>
              <a:t> </a:t>
            </a:r>
            <a:r>
              <a:rPr dirty="0" spc="-10"/>
              <a:t>year. </a:t>
            </a:r>
            <a:r>
              <a:rPr dirty="0"/>
              <a:t>Applications</a:t>
            </a:r>
            <a:r>
              <a:rPr dirty="0" spc="-50"/>
              <a:t> </a:t>
            </a:r>
            <a:r>
              <a:rPr dirty="0"/>
              <a:t>must</a:t>
            </a:r>
            <a:r>
              <a:rPr dirty="0" spc="-60"/>
              <a:t> </a:t>
            </a:r>
            <a:r>
              <a:rPr dirty="0"/>
              <a:t>be</a:t>
            </a:r>
            <a:r>
              <a:rPr dirty="0" spc="-55"/>
              <a:t> </a:t>
            </a:r>
            <a:r>
              <a:rPr dirty="0"/>
              <a:t>received</a:t>
            </a:r>
            <a:r>
              <a:rPr dirty="0" spc="-55"/>
              <a:t> </a:t>
            </a:r>
            <a:r>
              <a:rPr dirty="0"/>
              <a:t>by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/>
              <a:t>first</a:t>
            </a:r>
            <a:r>
              <a:rPr dirty="0" spc="-55"/>
              <a:t> </a:t>
            </a:r>
            <a:r>
              <a:rPr dirty="0"/>
              <a:t>day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60"/>
              <a:t> </a:t>
            </a:r>
            <a:r>
              <a:rPr dirty="0" spc="-10"/>
              <a:t>following months:</a:t>
            </a:r>
            <a:endParaRPr sz="1800">
              <a:latin typeface="Lucida Sans"/>
              <a:cs typeface="Lucida Sans"/>
            </a:endParaRPr>
          </a:p>
          <a:p>
            <a:pPr algn="just" marL="641350" indent="-245745">
              <a:lnSpc>
                <a:spcPct val="100000"/>
              </a:lnSpc>
              <a:spcBef>
                <a:spcPts val="475"/>
              </a:spcBef>
              <a:buClr>
                <a:srgbClr val="8CADAE"/>
              </a:buClr>
              <a:buSzPct val="75000"/>
              <a:buFont typeface="Arial"/>
              <a:buChar char="•"/>
              <a:tabLst>
                <a:tab pos="641350" algn="l"/>
              </a:tabLst>
            </a:pPr>
            <a:r>
              <a:rPr dirty="0" sz="2400" spc="-10"/>
              <a:t>February</a:t>
            </a:r>
            <a:r>
              <a:rPr dirty="0" sz="2400" spc="-60"/>
              <a:t> </a:t>
            </a:r>
            <a:r>
              <a:rPr dirty="0" sz="2400"/>
              <a:t>1</a:t>
            </a:r>
            <a:r>
              <a:rPr dirty="0" baseline="24305" sz="2400"/>
              <a:t>st</a:t>
            </a:r>
            <a:r>
              <a:rPr dirty="0" baseline="24305" sz="2400" spc="232"/>
              <a:t> </a:t>
            </a:r>
            <a:r>
              <a:rPr dirty="0" sz="2400"/>
              <a:t>at</a:t>
            </a:r>
            <a:r>
              <a:rPr dirty="0" sz="2400" spc="-45"/>
              <a:t> </a:t>
            </a:r>
            <a:r>
              <a:rPr dirty="0" sz="2400" spc="-10"/>
              <a:t>11:59pm</a:t>
            </a:r>
            <a:endParaRPr sz="2400"/>
          </a:p>
          <a:p>
            <a:pPr algn="just" marL="641350" indent="-245745">
              <a:lnSpc>
                <a:spcPct val="100000"/>
              </a:lnSpc>
              <a:spcBef>
                <a:spcPts val="625"/>
              </a:spcBef>
              <a:buClr>
                <a:srgbClr val="8CADAE"/>
              </a:buClr>
              <a:buSzPct val="75000"/>
              <a:buFont typeface="Arial"/>
              <a:buChar char="•"/>
              <a:tabLst>
                <a:tab pos="641350" algn="l"/>
              </a:tabLst>
            </a:pPr>
            <a:r>
              <a:rPr dirty="0" sz="2400"/>
              <a:t>August</a:t>
            </a:r>
            <a:r>
              <a:rPr dirty="0" sz="2400" spc="-75"/>
              <a:t> </a:t>
            </a:r>
            <a:r>
              <a:rPr dirty="0" sz="2400"/>
              <a:t>1</a:t>
            </a:r>
            <a:r>
              <a:rPr dirty="0" baseline="24305" sz="2400"/>
              <a:t>st</a:t>
            </a:r>
            <a:r>
              <a:rPr dirty="0" baseline="24305" sz="2400" spc="195"/>
              <a:t> </a:t>
            </a:r>
            <a:r>
              <a:rPr dirty="0" sz="2400"/>
              <a:t>at</a:t>
            </a:r>
            <a:r>
              <a:rPr dirty="0" sz="2400" spc="-70"/>
              <a:t> </a:t>
            </a:r>
            <a:r>
              <a:rPr dirty="0" sz="2400" spc="-10"/>
              <a:t>11:59pm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075055">
              <a:lnSpc>
                <a:spcPct val="100000"/>
              </a:lnSpc>
              <a:spcBef>
                <a:spcPts val="100"/>
              </a:spcBef>
            </a:pPr>
            <a:r>
              <a:rPr dirty="0" spc="-60"/>
              <a:t>Types</a:t>
            </a:r>
            <a:r>
              <a:rPr dirty="0" spc="-65"/>
              <a:t> </a:t>
            </a:r>
            <a:r>
              <a:rPr dirty="0"/>
              <a:t>of</a:t>
            </a:r>
            <a:r>
              <a:rPr dirty="0" spc="-45"/>
              <a:t> </a:t>
            </a:r>
            <a:r>
              <a:rPr dirty="0" spc="-30"/>
              <a:t>Supported</a:t>
            </a:r>
            <a:r>
              <a:rPr dirty="0" spc="-229"/>
              <a:t> </a:t>
            </a:r>
            <a:r>
              <a:rPr dirty="0" spc="-10"/>
              <a:t>Activities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8329" y="2020824"/>
            <a:ext cx="8637905" cy="45777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307975" marR="626745" indent="-295910">
              <a:lnSpc>
                <a:spcPct val="100800"/>
              </a:lnSpc>
              <a:spcBef>
                <a:spcPts val="75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7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Programs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in</a:t>
            </a:r>
            <a:r>
              <a:rPr dirty="0" sz="26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any</a:t>
            </a:r>
            <a:r>
              <a:rPr dirty="0" sz="26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format</a:t>
            </a:r>
            <a:r>
              <a:rPr dirty="0" sz="26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that</a:t>
            </a:r>
            <a:r>
              <a:rPr dirty="0" sz="26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facilitates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interaction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between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public</a:t>
            </a:r>
            <a:r>
              <a:rPr dirty="0" sz="2600" spc="-8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audiences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and</a:t>
            </a:r>
            <a:r>
              <a:rPr dirty="0" sz="26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humanities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experts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such</a:t>
            </a:r>
            <a:r>
              <a:rPr dirty="0" sz="26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as</a:t>
            </a:r>
            <a:r>
              <a:rPr dirty="0" sz="26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scholars,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authors,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and</a:t>
            </a:r>
            <a:r>
              <a:rPr dirty="0" sz="2600" spc="-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educators.</a:t>
            </a:r>
            <a:endParaRPr sz="2600">
              <a:latin typeface="Times New Roman"/>
              <a:cs typeface="Times New Roman"/>
            </a:endParaRPr>
          </a:p>
          <a:p>
            <a:pPr marL="307975" marR="287655" indent="-295910">
              <a:lnSpc>
                <a:spcPts val="3100"/>
              </a:lnSpc>
              <a:spcBef>
                <a:spcPts val="695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9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MH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will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also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assist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with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funding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for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projects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such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as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(but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not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limited</a:t>
            </a:r>
            <a:r>
              <a:rPr dirty="0" sz="2600" spc="-1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0">
                <a:solidFill>
                  <a:srgbClr val="002060"/>
                </a:solidFill>
                <a:latin typeface="Times New Roman"/>
                <a:cs typeface="Times New Roman"/>
              </a:rPr>
              <a:t>to):</a:t>
            </a:r>
            <a:endParaRPr sz="2600">
              <a:latin typeface="Times New Roman"/>
              <a:cs typeface="Times New Roman"/>
            </a:endParaRPr>
          </a:p>
          <a:p>
            <a:pPr marL="603250" indent="-245745">
              <a:lnSpc>
                <a:spcPct val="100000"/>
              </a:lnSpc>
              <a:spcBef>
                <a:spcPts val="390"/>
              </a:spcBef>
              <a:buClr>
                <a:srgbClr val="8CADAE"/>
              </a:buClr>
              <a:buSzPct val="76470"/>
              <a:buFont typeface="Arial"/>
              <a:buChar char="•"/>
              <a:tabLst>
                <a:tab pos="603250" algn="l"/>
              </a:tabLst>
            </a:pP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Interpretive</a:t>
            </a:r>
            <a:r>
              <a:rPr dirty="0" sz="1700" spc="12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002060"/>
                </a:solidFill>
                <a:latin typeface="Times New Roman"/>
                <a:cs typeface="Times New Roman"/>
              </a:rPr>
              <a:t>exhibits</a:t>
            </a:r>
            <a:endParaRPr sz="1700">
              <a:latin typeface="Times New Roman"/>
              <a:cs typeface="Times New Roman"/>
            </a:endParaRPr>
          </a:p>
          <a:p>
            <a:pPr marL="603250" indent="-245745">
              <a:lnSpc>
                <a:spcPct val="100000"/>
              </a:lnSpc>
              <a:spcBef>
                <a:spcPts val="455"/>
              </a:spcBef>
              <a:buClr>
                <a:srgbClr val="8CADAE"/>
              </a:buClr>
              <a:buSzPct val="76470"/>
              <a:buFont typeface="Arial"/>
              <a:buChar char="•"/>
              <a:tabLst>
                <a:tab pos="603250" algn="l"/>
              </a:tabLst>
            </a:pP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Content-based</a:t>
            </a:r>
            <a:r>
              <a:rPr dirty="0" sz="1700" spc="7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website</a:t>
            </a:r>
            <a:r>
              <a:rPr dirty="0" sz="1700" spc="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002060"/>
                </a:solidFill>
                <a:latin typeface="Times New Roman"/>
                <a:cs typeface="Times New Roman"/>
              </a:rPr>
              <a:t>enhancements</a:t>
            </a:r>
            <a:endParaRPr sz="1700">
              <a:latin typeface="Times New Roman"/>
              <a:cs typeface="Times New Roman"/>
            </a:endParaRPr>
          </a:p>
          <a:p>
            <a:pPr marL="603250" indent="-245745">
              <a:lnSpc>
                <a:spcPct val="100000"/>
              </a:lnSpc>
              <a:spcBef>
                <a:spcPts val="455"/>
              </a:spcBef>
              <a:buClr>
                <a:srgbClr val="8CADAE"/>
              </a:buClr>
              <a:buSzPct val="76470"/>
              <a:buFont typeface="Arial"/>
              <a:buChar char="•"/>
              <a:tabLst>
                <a:tab pos="603250" algn="l"/>
              </a:tabLst>
            </a:pP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Living</a:t>
            </a:r>
            <a:r>
              <a:rPr dirty="0" sz="1700" spc="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history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and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museum</a:t>
            </a:r>
            <a:r>
              <a:rPr dirty="0" sz="1700" spc="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theater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presentations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that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include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interpretive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002060"/>
                </a:solidFill>
                <a:latin typeface="Times New Roman"/>
                <a:cs typeface="Times New Roman"/>
              </a:rPr>
              <a:t>elements</a:t>
            </a:r>
            <a:endParaRPr sz="1700">
              <a:latin typeface="Times New Roman"/>
              <a:cs typeface="Times New Roman"/>
            </a:endParaRPr>
          </a:p>
          <a:p>
            <a:pPr marL="603250" indent="-245745">
              <a:lnSpc>
                <a:spcPct val="100000"/>
              </a:lnSpc>
              <a:spcBef>
                <a:spcPts val="455"/>
              </a:spcBef>
              <a:buClr>
                <a:srgbClr val="8CADAE"/>
              </a:buClr>
              <a:buSzPct val="76470"/>
              <a:buFont typeface="Arial"/>
              <a:buChar char="•"/>
              <a:tabLst>
                <a:tab pos="603250" algn="l"/>
              </a:tabLst>
            </a:pP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Presentations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in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the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creative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and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performing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arts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that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include</a:t>
            </a:r>
            <a:r>
              <a:rPr dirty="0" sz="1700" spc="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humanities-based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002060"/>
                </a:solidFill>
                <a:latin typeface="Times New Roman"/>
                <a:cs typeface="Times New Roman"/>
              </a:rPr>
              <a:t>discussion</a:t>
            </a:r>
            <a:endParaRPr sz="1700">
              <a:latin typeface="Times New Roman"/>
              <a:cs typeface="Times New Roman"/>
            </a:endParaRPr>
          </a:p>
          <a:p>
            <a:pPr marL="603250" indent="-245745">
              <a:lnSpc>
                <a:spcPct val="100000"/>
              </a:lnSpc>
              <a:spcBef>
                <a:spcPts val="480"/>
              </a:spcBef>
              <a:buClr>
                <a:srgbClr val="8CADAE"/>
              </a:buClr>
              <a:buSzPct val="76470"/>
              <a:buFont typeface="Arial"/>
              <a:buChar char="•"/>
              <a:tabLst>
                <a:tab pos="603250" algn="l"/>
              </a:tabLst>
            </a:pP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Teacher’s</a:t>
            </a:r>
            <a:r>
              <a:rPr dirty="0" sz="1700" spc="1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workshops</a:t>
            </a:r>
            <a:r>
              <a:rPr dirty="0" sz="1700" spc="2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in</a:t>
            </a:r>
            <a:r>
              <a:rPr dirty="0" sz="1700" spc="1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the</a:t>
            </a:r>
            <a:r>
              <a:rPr dirty="0" sz="1700" spc="2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002060"/>
                </a:solidFill>
                <a:latin typeface="Times New Roman"/>
                <a:cs typeface="Times New Roman"/>
              </a:rPr>
              <a:t>humanities</a:t>
            </a:r>
            <a:endParaRPr sz="1700">
              <a:latin typeface="Times New Roman"/>
              <a:cs typeface="Times New Roman"/>
            </a:endParaRPr>
          </a:p>
          <a:p>
            <a:pPr marL="603250" indent="-245745">
              <a:lnSpc>
                <a:spcPct val="100000"/>
              </a:lnSpc>
              <a:spcBef>
                <a:spcPts val="455"/>
              </a:spcBef>
              <a:buClr>
                <a:srgbClr val="8CADAE"/>
              </a:buClr>
              <a:buSzPct val="76470"/>
              <a:buFont typeface="Arial"/>
              <a:buChar char="•"/>
              <a:tabLst>
                <a:tab pos="603250" algn="l"/>
              </a:tabLst>
            </a:pP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Panel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discussions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and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other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types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public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forums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on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humanities-related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002060"/>
                </a:solidFill>
                <a:latin typeface="Times New Roman"/>
                <a:cs typeface="Times New Roman"/>
              </a:rPr>
              <a:t>topics</a:t>
            </a:r>
            <a:endParaRPr sz="1700">
              <a:latin typeface="Times New Roman"/>
              <a:cs typeface="Times New Roman"/>
            </a:endParaRPr>
          </a:p>
          <a:p>
            <a:pPr marL="603885" marR="5080" indent="-246379">
              <a:lnSpc>
                <a:spcPct val="103499"/>
              </a:lnSpc>
              <a:spcBef>
                <a:spcPts val="385"/>
              </a:spcBef>
              <a:buClr>
                <a:srgbClr val="8CADAE"/>
              </a:buClr>
              <a:buSzPct val="76470"/>
              <a:buFont typeface="Arial"/>
              <a:buChar char="•"/>
              <a:tabLst>
                <a:tab pos="603885" algn="l"/>
              </a:tabLst>
            </a:pP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Media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and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publication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projects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that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support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the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mission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a</a:t>
            </a:r>
            <a:r>
              <a:rPr dirty="0" sz="1700" spc="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humanities-based</a:t>
            </a:r>
            <a:r>
              <a:rPr dirty="0" sz="1700" spc="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002060"/>
                </a:solidFill>
                <a:latin typeface="Times New Roman"/>
                <a:cs typeface="Times New Roman"/>
              </a:rPr>
              <a:t>organization </a:t>
            </a:r>
            <a:r>
              <a:rPr dirty="0" sz="17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1700" spc="2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002060"/>
                </a:solidFill>
                <a:latin typeface="Times New Roman"/>
                <a:cs typeface="Times New Roman"/>
              </a:rPr>
              <a:t>institution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"/>
              <a:t>In-</a:t>
            </a:r>
            <a:r>
              <a:rPr dirty="0"/>
              <a:t>kind</a:t>
            </a:r>
            <a:r>
              <a:rPr dirty="0" spc="-155"/>
              <a:t> </a:t>
            </a:r>
            <a:r>
              <a:rPr dirty="0" spc="-10"/>
              <a:t>and/or</a:t>
            </a:r>
            <a:r>
              <a:rPr dirty="0" spc="-145"/>
              <a:t> </a:t>
            </a:r>
            <a:r>
              <a:rPr dirty="0"/>
              <a:t>Cash</a:t>
            </a:r>
            <a:r>
              <a:rPr dirty="0" spc="-155"/>
              <a:t> </a:t>
            </a:r>
            <a:r>
              <a:rPr dirty="0"/>
              <a:t>Match</a:t>
            </a:r>
            <a:r>
              <a:rPr dirty="0" spc="-150"/>
              <a:t> </a:t>
            </a:r>
            <a:r>
              <a:rPr dirty="0" spc="-10"/>
              <a:t>Requirements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8329" y="2020824"/>
            <a:ext cx="8604885" cy="235331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307975" marR="36195" indent="-295910">
              <a:lnSpc>
                <a:spcPts val="3100"/>
              </a:lnSpc>
              <a:spcBef>
                <a:spcPts val="219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05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MH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will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not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fund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100%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600" spc="-4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the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costs</a:t>
            </a:r>
            <a:r>
              <a:rPr dirty="0" sz="2600" spc="-4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associated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with</a:t>
            </a:r>
            <a:r>
              <a:rPr dirty="0" sz="2600" spc="-4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program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or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project.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Requirements</a:t>
            </a:r>
            <a:r>
              <a:rPr dirty="0" sz="26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include: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2600">
              <a:latin typeface="Times New Roman"/>
              <a:cs typeface="Times New Roman"/>
            </a:endParaRPr>
          </a:p>
          <a:p>
            <a:pPr marL="603885" marR="5080" indent="-246379">
              <a:lnSpc>
                <a:spcPct val="98600"/>
              </a:lnSpc>
              <a:buClr>
                <a:srgbClr val="8CADAE"/>
              </a:buClr>
              <a:buSzPct val="72727"/>
              <a:buFont typeface="Arial"/>
              <a:buChar char="•"/>
              <a:tabLst>
                <a:tab pos="603885" algn="l"/>
              </a:tabLst>
            </a:pPr>
            <a:r>
              <a:rPr dirty="0" sz="2200" spc="-25">
                <a:solidFill>
                  <a:srgbClr val="002060"/>
                </a:solidFill>
                <a:latin typeface="Times New Roman"/>
                <a:cs typeface="Times New Roman"/>
              </a:rPr>
              <a:t>Contributions</a:t>
            </a:r>
            <a:r>
              <a:rPr dirty="0" sz="2200" spc="-8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2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 spc="-35">
                <a:solidFill>
                  <a:srgbClr val="002060"/>
                </a:solidFill>
                <a:latin typeface="Times New Roman"/>
                <a:cs typeface="Times New Roman"/>
              </a:rPr>
              <a:t>in-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kind</a:t>
            </a:r>
            <a:r>
              <a:rPr dirty="0" sz="22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goods</a:t>
            </a:r>
            <a:r>
              <a:rPr dirty="0" sz="2200" spc="-8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and</a:t>
            </a:r>
            <a:r>
              <a:rPr dirty="0" sz="22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 spc="-20">
                <a:solidFill>
                  <a:srgbClr val="002060"/>
                </a:solidFill>
                <a:latin typeface="Times New Roman"/>
                <a:cs typeface="Times New Roman"/>
              </a:rPr>
              <a:t>services</a:t>
            </a:r>
            <a:r>
              <a:rPr dirty="0" sz="22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 spc="-20">
                <a:solidFill>
                  <a:srgbClr val="002060"/>
                </a:solidFill>
                <a:latin typeface="Times New Roman"/>
                <a:cs typeface="Times New Roman"/>
              </a:rPr>
              <a:t>and/or</a:t>
            </a:r>
            <a:r>
              <a:rPr dirty="0" sz="22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cash</a:t>
            </a:r>
            <a:r>
              <a:rPr dirty="0" sz="2200" spc="-8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 spc="-25">
                <a:solidFill>
                  <a:srgbClr val="002060"/>
                </a:solidFill>
                <a:latin typeface="Times New Roman"/>
                <a:cs typeface="Times New Roman"/>
              </a:rPr>
              <a:t>amounts</a:t>
            </a:r>
            <a:r>
              <a:rPr dirty="0" sz="22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that</a:t>
            </a:r>
            <a:r>
              <a:rPr dirty="0" sz="22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 spc="-25">
                <a:solidFill>
                  <a:srgbClr val="002060"/>
                </a:solidFill>
                <a:latin typeface="Times New Roman"/>
                <a:cs typeface="Times New Roman"/>
              </a:rPr>
              <a:t>are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at</a:t>
            </a:r>
            <a:r>
              <a:rPr dirty="0" sz="22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least</a:t>
            </a:r>
            <a:r>
              <a:rPr dirty="0" sz="22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equal</a:t>
            </a:r>
            <a:r>
              <a:rPr dirty="0" sz="22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to</a:t>
            </a:r>
            <a:r>
              <a:rPr dirty="0" sz="22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 spc="-45">
                <a:solidFill>
                  <a:srgbClr val="002060"/>
                </a:solidFill>
                <a:latin typeface="Times New Roman"/>
                <a:cs typeface="Times New Roman"/>
              </a:rPr>
              <a:t>MH’s</a:t>
            </a:r>
            <a:r>
              <a:rPr dirty="0" sz="22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 spc="-20">
                <a:solidFill>
                  <a:srgbClr val="002060"/>
                </a:solidFill>
                <a:latin typeface="Times New Roman"/>
                <a:cs typeface="Times New Roman"/>
              </a:rPr>
              <a:t>contribution</a:t>
            </a:r>
            <a:r>
              <a:rPr dirty="0" sz="22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in</a:t>
            </a:r>
            <a:r>
              <a:rPr dirty="0" sz="22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 spc="-20">
                <a:solidFill>
                  <a:srgbClr val="002060"/>
                </a:solidFill>
                <a:latin typeface="Times New Roman"/>
                <a:cs typeface="Times New Roman"/>
              </a:rPr>
              <a:t>covering</a:t>
            </a:r>
            <a:r>
              <a:rPr dirty="0" sz="22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costs</a:t>
            </a:r>
            <a:r>
              <a:rPr dirty="0" sz="22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200" spc="-7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002060"/>
                </a:solidFill>
                <a:latin typeface="Times New Roman"/>
                <a:cs typeface="Times New Roman"/>
              </a:rPr>
              <a:t>the</a:t>
            </a:r>
            <a:r>
              <a:rPr dirty="0" sz="2200" spc="-8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200" spc="-35">
                <a:solidFill>
                  <a:srgbClr val="002060"/>
                </a:solidFill>
                <a:latin typeface="Times New Roman"/>
                <a:cs typeface="Times New Roman"/>
              </a:rPr>
              <a:t>grant-</a:t>
            </a:r>
            <a:r>
              <a:rPr dirty="0" sz="2200" spc="-10">
                <a:solidFill>
                  <a:srgbClr val="002060"/>
                </a:solidFill>
                <a:latin typeface="Times New Roman"/>
                <a:cs typeface="Times New Roman"/>
              </a:rPr>
              <a:t>funded activity.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2271" y="635000"/>
            <a:ext cx="197040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Lead</a:t>
            </a:r>
            <a:r>
              <a:rPr dirty="0" spc="-195"/>
              <a:t> </a:t>
            </a:r>
            <a:r>
              <a:rPr dirty="0" spc="-35"/>
              <a:t>Time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46075" marR="5080" indent="-295910">
              <a:lnSpc>
                <a:spcPct val="100000"/>
              </a:lnSpc>
              <a:spcBef>
                <a:spcPts val="100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9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pc="-10"/>
              <a:t>Grant-</a:t>
            </a:r>
            <a:r>
              <a:rPr dirty="0"/>
              <a:t>funded</a:t>
            </a:r>
            <a:r>
              <a:rPr dirty="0" spc="-60"/>
              <a:t> </a:t>
            </a:r>
            <a:r>
              <a:rPr dirty="0"/>
              <a:t>activities</a:t>
            </a:r>
            <a:r>
              <a:rPr dirty="0" spc="-60"/>
              <a:t> </a:t>
            </a:r>
            <a:r>
              <a:rPr dirty="0"/>
              <a:t>should</a:t>
            </a:r>
            <a:r>
              <a:rPr dirty="0" spc="-65"/>
              <a:t> </a:t>
            </a:r>
            <a:r>
              <a:rPr dirty="0"/>
              <a:t>not</a:t>
            </a:r>
            <a:r>
              <a:rPr dirty="0" spc="-65"/>
              <a:t> </a:t>
            </a:r>
            <a:r>
              <a:rPr dirty="0"/>
              <a:t>be</a:t>
            </a:r>
            <a:r>
              <a:rPr dirty="0" spc="-65"/>
              <a:t> </a:t>
            </a:r>
            <a:r>
              <a:rPr dirty="0"/>
              <a:t>scheduled</a:t>
            </a:r>
            <a:r>
              <a:rPr dirty="0" spc="-60"/>
              <a:t> </a:t>
            </a:r>
            <a:r>
              <a:rPr dirty="0"/>
              <a:t>earlier</a:t>
            </a:r>
            <a:r>
              <a:rPr dirty="0" spc="-60"/>
              <a:t> </a:t>
            </a:r>
            <a:r>
              <a:rPr dirty="0"/>
              <a:t>than</a:t>
            </a:r>
            <a:r>
              <a:rPr dirty="0" spc="-60"/>
              <a:t> </a:t>
            </a:r>
            <a:r>
              <a:rPr dirty="0" spc="-25"/>
              <a:t>60 </a:t>
            </a:r>
            <a:r>
              <a:rPr dirty="0"/>
              <a:t>days</a:t>
            </a:r>
            <a:r>
              <a:rPr dirty="0" spc="-65"/>
              <a:t> </a:t>
            </a:r>
            <a:r>
              <a:rPr dirty="0"/>
              <a:t>from</a:t>
            </a:r>
            <a:r>
              <a:rPr dirty="0" spc="-70"/>
              <a:t> </a:t>
            </a:r>
            <a:r>
              <a:rPr dirty="0"/>
              <a:t>the</a:t>
            </a:r>
            <a:r>
              <a:rPr dirty="0" spc="-70"/>
              <a:t> </a:t>
            </a:r>
            <a:r>
              <a:rPr dirty="0"/>
              <a:t>grant</a:t>
            </a:r>
            <a:r>
              <a:rPr dirty="0" spc="-65"/>
              <a:t> </a:t>
            </a:r>
            <a:r>
              <a:rPr dirty="0"/>
              <a:t>request</a:t>
            </a:r>
            <a:r>
              <a:rPr dirty="0" spc="-65"/>
              <a:t> </a:t>
            </a:r>
            <a:r>
              <a:rPr dirty="0" spc="-10"/>
              <a:t>submission</a:t>
            </a:r>
            <a:r>
              <a:rPr dirty="0" spc="-70"/>
              <a:t> </a:t>
            </a:r>
            <a:r>
              <a:rPr dirty="0" spc="-10"/>
              <a:t>deadline.</a:t>
            </a:r>
            <a:r>
              <a:rPr dirty="0" spc="-105"/>
              <a:t> </a:t>
            </a:r>
            <a:r>
              <a:rPr dirty="0"/>
              <a:t>This</a:t>
            </a:r>
            <a:r>
              <a:rPr dirty="0" spc="-65"/>
              <a:t> </a:t>
            </a:r>
            <a:r>
              <a:rPr dirty="0" spc="-20"/>
              <a:t>will </a:t>
            </a:r>
            <a:r>
              <a:rPr dirty="0"/>
              <a:t>allow</a:t>
            </a:r>
            <a:r>
              <a:rPr dirty="0" spc="-70"/>
              <a:t> </a:t>
            </a:r>
            <a:r>
              <a:rPr dirty="0"/>
              <a:t>sufficient</a:t>
            </a:r>
            <a:r>
              <a:rPr dirty="0" spc="-70"/>
              <a:t> </a:t>
            </a:r>
            <a:r>
              <a:rPr dirty="0"/>
              <a:t>time</a:t>
            </a:r>
            <a:r>
              <a:rPr dirty="0" spc="-75"/>
              <a:t> </a:t>
            </a:r>
            <a:r>
              <a:rPr dirty="0"/>
              <a:t>for</a:t>
            </a:r>
            <a:r>
              <a:rPr dirty="0" spc="-65"/>
              <a:t> </a:t>
            </a:r>
            <a:r>
              <a:rPr dirty="0" spc="-10"/>
              <a:t>publicizing</a:t>
            </a:r>
            <a:r>
              <a:rPr dirty="0" spc="-75"/>
              <a:t> </a:t>
            </a:r>
            <a:r>
              <a:rPr dirty="0"/>
              <a:t>your</a:t>
            </a:r>
            <a:r>
              <a:rPr dirty="0" spc="-65"/>
              <a:t> </a:t>
            </a:r>
            <a:r>
              <a:rPr dirty="0"/>
              <a:t>program</a:t>
            </a:r>
            <a:r>
              <a:rPr dirty="0" spc="-75"/>
              <a:t> </a:t>
            </a:r>
            <a:r>
              <a:rPr dirty="0"/>
              <a:t>(if</a:t>
            </a:r>
            <a:r>
              <a:rPr dirty="0" spc="-70"/>
              <a:t> </a:t>
            </a:r>
            <a:r>
              <a:rPr dirty="0" spc="-50"/>
              <a:t>a </a:t>
            </a:r>
            <a:r>
              <a:rPr dirty="0"/>
              <a:t>favorable</a:t>
            </a:r>
            <a:r>
              <a:rPr dirty="0" spc="-55"/>
              <a:t> </a:t>
            </a:r>
            <a:r>
              <a:rPr dirty="0"/>
              <a:t>decision</a:t>
            </a:r>
            <a:r>
              <a:rPr dirty="0" spc="-50"/>
              <a:t> </a:t>
            </a:r>
            <a:r>
              <a:rPr dirty="0"/>
              <a:t>is</a:t>
            </a:r>
            <a:r>
              <a:rPr dirty="0" spc="-50"/>
              <a:t> </a:t>
            </a:r>
            <a:r>
              <a:rPr dirty="0"/>
              <a:t>reached),</a:t>
            </a:r>
            <a:r>
              <a:rPr dirty="0" spc="-50"/>
              <a:t> </a:t>
            </a:r>
            <a:r>
              <a:rPr dirty="0"/>
              <a:t>or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you</a:t>
            </a:r>
            <a:r>
              <a:rPr dirty="0" spc="-50"/>
              <a:t> </a:t>
            </a:r>
            <a:r>
              <a:rPr dirty="0"/>
              <a:t>to</a:t>
            </a:r>
            <a:r>
              <a:rPr dirty="0" spc="-50"/>
              <a:t> </a:t>
            </a:r>
            <a:r>
              <a:rPr dirty="0"/>
              <a:t>find</a:t>
            </a:r>
            <a:r>
              <a:rPr dirty="0" spc="-50"/>
              <a:t> </a:t>
            </a:r>
            <a:r>
              <a:rPr dirty="0" spc="-10"/>
              <a:t>alternate </a:t>
            </a:r>
            <a:r>
              <a:rPr dirty="0"/>
              <a:t>sources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/>
              <a:t>funding</a:t>
            </a:r>
            <a:r>
              <a:rPr dirty="0" spc="-50"/>
              <a:t> </a:t>
            </a:r>
            <a:r>
              <a:rPr dirty="0"/>
              <a:t>if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55"/>
              <a:t> </a:t>
            </a:r>
            <a:r>
              <a:rPr dirty="0"/>
              <a:t>request</a:t>
            </a:r>
            <a:r>
              <a:rPr dirty="0" spc="-55"/>
              <a:t> </a:t>
            </a:r>
            <a:r>
              <a:rPr dirty="0"/>
              <a:t>is</a:t>
            </a:r>
            <a:r>
              <a:rPr dirty="0" spc="-50"/>
              <a:t> </a:t>
            </a:r>
            <a:r>
              <a:rPr dirty="0"/>
              <a:t>not</a:t>
            </a:r>
            <a:r>
              <a:rPr dirty="0" spc="-55"/>
              <a:t> </a:t>
            </a:r>
            <a:r>
              <a:rPr dirty="0" spc="-10"/>
              <a:t>approved.</a:t>
            </a:r>
            <a:endParaRPr sz="18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Notification</a:t>
            </a:r>
            <a:r>
              <a:rPr dirty="0" spc="-110"/>
              <a:t> </a:t>
            </a:r>
            <a:r>
              <a:rPr dirty="0"/>
              <a:t>of</a:t>
            </a:r>
            <a:r>
              <a:rPr dirty="0" spc="-90"/>
              <a:t> </a:t>
            </a:r>
            <a:r>
              <a:rPr dirty="0" spc="-10"/>
              <a:t>Results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8329" y="2020824"/>
            <a:ext cx="8485505" cy="81534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7975" marR="5080" indent="-295910">
              <a:lnSpc>
                <a:spcPts val="3100"/>
              </a:lnSpc>
              <a:spcBef>
                <a:spcPts val="215"/>
              </a:spcBef>
            </a:pPr>
            <a:r>
              <a:rPr dirty="0" sz="1800" spc="465">
                <a:solidFill>
                  <a:srgbClr val="CCB400"/>
                </a:solidFill>
                <a:latin typeface="Lucida Sans"/>
                <a:cs typeface="Lucida Sans"/>
              </a:rPr>
              <a:t>0</a:t>
            </a:r>
            <a:r>
              <a:rPr dirty="0" sz="1800" spc="100">
                <a:solidFill>
                  <a:srgbClr val="CCB400"/>
                </a:solidFill>
                <a:latin typeface="Lucida Sans"/>
                <a:cs typeface="Lucida Sans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Applicants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will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be</a:t>
            </a:r>
            <a:r>
              <a:rPr dirty="0" sz="2600" spc="-6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notified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about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results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within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6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weeks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of</a:t>
            </a:r>
            <a:r>
              <a:rPr dirty="0" sz="2600" spc="-5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25">
                <a:solidFill>
                  <a:srgbClr val="002060"/>
                </a:solidFill>
                <a:latin typeface="Times New Roman"/>
                <a:cs typeface="Times New Roman"/>
              </a:rPr>
              <a:t>the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application</a:t>
            </a:r>
            <a:r>
              <a:rPr dirty="0" sz="2600" spc="-65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>
                <a:solidFill>
                  <a:srgbClr val="002060"/>
                </a:solidFill>
                <a:latin typeface="Times New Roman"/>
                <a:cs typeface="Times New Roman"/>
              </a:rPr>
              <a:t>due</a:t>
            </a:r>
            <a:r>
              <a:rPr dirty="0" sz="2600" spc="-5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dirty="0" sz="2600" spc="-10">
                <a:solidFill>
                  <a:srgbClr val="002060"/>
                </a:solidFill>
                <a:latin typeface="Times New Roman"/>
                <a:cs typeface="Times New Roman"/>
              </a:rPr>
              <a:t>date.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A3D6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Christina Highsmith</dc:creator>
  <dc:title>Grant Toolkit</dc:title>
  <dcterms:created xsi:type="dcterms:W3CDTF">2025-09-10T19:00:37Z</dcterms:created>
  <dcterms:modified xsi:type="dcterms:W3CDTF">2025-09-10T19:00:37Z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2024-09-17T00:00:00Z</vt:filetime>
  </property>
  <property fmtid="{D5CDD505-2E9C-101B-9397-08002B2CF9AE}" pid="3" name="Creator">
    <vt:lpwstr>PowerPoint</vt:lpwstr>
  </property>
  <property fmtid="{D5CDD505-2E9C-101B-9397-08002B2CF9AE}" pid="4" name="LastSaved">
    <vt:filetime>2025-09-10T00:00:00Z</vt:filetime>
  </property>
  <property fmtid="{D5CDD505-2E9C-101B-9397-08002B2CF9AE}" pid="5" name="Producer">
    <vt:lpwstr>macOS Version 14.5 (Build 23F79) Quartz PDFContext</vt:lpwstr>
  </property>
</Properties>
</file>